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4"/>
  </p:notesMasterIdLst>
  <p:sldIdLst>
    <p:sldId id="256" r:id="rId3"/>
  </p:sldIdLst>
  <p:sldSz cx="28803600" cy="39604950"/>
  <p:notesSz cx="6858000" cy="9144000"/>
  <p:defaultTextStyle>
    <a:defPPr>
      <a:defRPr lang="el-GR"/>
    </a:defPPr>
    <a:lvl1pPr marL="0" algn="l" defTabSz="3908658" rtl="0" eaLnBrk="1" latinLnBrk="0" hangingPunct="1">
      <a:defRPr sz="7700" kern="1200">
        <a:solidFill>
          <a:schemeClr val="tx1"/>
        </a:solidFill>
        <a:latin typeface="+mn-lt"/>
        <a:ea typeface="+mn-ea"/>
        <a:cs typeface="+mn-cs"/>
      </a:defRPr>
    </a:lvl1pPr>
    <a:lvl2pPr marL="1954329" algn="l" defTabSz="3908658" rtl="0" eaLnBrk="1" latinLnBrk="0" hangingPunct="1">
      <a:defRPr sz="7700" kern="1200">
        <a:solidFill>
          <a:schemeClr val="tx1"/>
        </a:solidFill>
        <a:latin typeface="+mn-lt"/>
        <a:ea typeface="+mn-ea"/>
        <a:cs typeface="+mn-cs"/>
      </a:defRPr>
    </a:lvl2pPr>
    <a:lvl3pPr marL="3908658" algn="l" defTabSz="3908658" rtl="0" eaLnBrk="1" latinLnBrk="0" hangingPunct="1">
      <a:defRPr sz="7700" kern="1200">
        <a:solidFill>
          <a:schemeClr val="tx1"/>
        </a:solidFill>
        <a:latin typeface="+mn-lt"/>
        <a:ea typeface="+mn-ea"/>
        <a:cs typeface="+mn-cs"/>
      </a:defRPr>
    </a:lvl3pPr>
    <a:lvl4pPr marL="5862986" algn="l" defTabSz="3908658" rtl="0" eaLnBrk="1" latinLnBrk="0" hangingPunct="1">
      <a:defRPr sz="7700" kern="1200">
        <a:solidFill>
          <a:schemeClr val="tx1"/>
        </a:solidFill>
        <a:latin typeface="+mn-lt"/>
        <a:ea typeface="+mn-ea"/>
        <a:cs typeface="+mn-cs"/>
      </a:defRPr>
    </a:lvl4pPr>
    <a:lvl5pPr marL="7817315" algn="l" defTabSz="3908658" rtl="0" eaLnBrk="1" latinLnBrk="0" hangingPunct="1">
      <a:defRPr sz="7700" kern="1200">
        <a:solidFill>
          <a:schemeClr val="tx1"/>
        </a:solidFill>
        <a:latin typeface="+mn-lt"/>
        <a:ea typeface="+mn-ea"/>
        <a:cs typeface="+mn-cs"/>
      </a:defRPr>
    </a:lvl5pPr>
    <a:lvl6pPr marL="9771644" algn="l" defTabSz="3908658" rtl="0" eaLnBrk="1" latinLnBrk="0" hangingPunct="1">
      <a:defRPr sz="7700" kern="1200">
        <a:solidFill>
          <a:schemeClr val="tx1"/>
        </a:solidFill>
        <a:latin typeface="+mn-lt"/>
        <a:ea typeface="+mn-ea"/>
        <a:cs typeface="+mn-cs"/>
      </a:defRPr>
    </a:lvl6pPr>
    <a:lvl7pPr marL="11725973" algn="l" defTabSz="3908658" rtl="0" eaLnBrk="1" latinLnBrk="0" hangingPunct="1">
      <a:defRPr sz="7700" kern="1200">
        <a:solidFill>
          <a:schemeClr val="tx1"/>
        </a:solidFill>
        <a:latin typeface="+mn-lt"/>
        <a:ea typeface="+mn-ea"/>
        <a:cs typeface="+mn-cs"/>
      </a:defRPr>
    </a:lvl7pPr>
    <a:lvl8pPr marL="13680302" algn="l" defTabSz="3908658" rtl="0" eaLnBrk="1" latinLnBrk="0" hangingPunct="1">
      <a:defRPr sz="7700" kern="1200">
        <a:solidFill>
          <a:schemeClr val="tx1"/>
        </a:solidFill>
        <a:latin typeface="+mn-lt"/>
        <a:ea typeface="+mn-ea"/>
        <a:cs typeface="+mn-cs"/>
      </a:defRPr>
    </a:lvl8pPr>
    <a:lvl9pPr marL="15634631" algn="l" defTabSz="3908658" rtl="0" eaLnBrk="1" latinLnBrk="0" hangingPunct="1">
      <a:defRPr sz="7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BEBE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824" autoAdjust="0"/>
  </p:normalViewPr>
  <p:slideViewPr>
    <p:cSldViewPr>
      <p:cViewPr>
        <p:scale>
          <a:sx n="30" d="100"/>
          <a:sy n="30" d="100"/>
        </p:scale>
        <p:origin x="-732" y="2850"/>
      </p:cViewPr>
      <p:guideLst>
        <p:guide orient="horz" pos="12474"/>
        <p:guide pos="907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D26E7D-164D-4720-B871-4B4AA4AE7A40}" type="datetimeFigureOut">
              <a:rPr lang="el-GR" smtClean="0"/>
              <a:pPr/>
              <a:t>4/3/2010</a:t>
            </a:fld>
            <a:endParaRPr lang="el-GR"/>
          </a:p>
        </p:txBody>
      </p:sp>
      <p:sp>
        <p:nvSpPr>
          <p:cNvPr id="4" name="Slide Image Placeholder 3"/>
          <p:cNvSpPr>
            <a:spLocks noGrp="1" noRot="1" noChangeAspect="1"/>
          </p:cNvSpPr>
          <p:nvPr>
            <p:ph type="sldImg" idx="2"/>
          </p:nvPr>
        </p:nvSpPr>
        <p:spPr>
          <a:xfrm>
            <a:off x="2182813" y="685800"/>
            <a:ext cx="249237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13589-2B2E-4A98-813E-9C7E04C5AA60}"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3908658" rtl="0" eaLnBrk="1" latinLnBrk="0" hangingPunct="1">
      <a:defRPr sz="5100" kern="1200">
        <a:solidFill>
          <a:schemeClr val="tx1"/>
        </a:solidFill>
        <a:latin typeface="+mn-lt"/>
        <a:ea typeface="+mn-ea"/>
        <a:cs typeface="+mn-cs"/>
      </a:defRPr>
    </a:lvl1pPr>
    <a:lvl2pPr marL="1954329" algn="l" defTabSz="3908658" rtl="0" eaLnBrk="1" latinLnBrk="0" hangingPunct="1">
      <a:defRPr sz="5100" kern="1200">
        <a:solidFill>
          <a:schemeClr val="tx1"/>
        </a:solidFill>
        <a:latin typeface="+mn-lt"/>
        <a:ea typeface="+mn-ea"/>
        <a:cs typeface="+mn-cs"/>
      </a:defRPr>
    </a:lvl2pPr>
    <a:lvl3pPr marL="3908658" algn="l" defTabSz="3908658" rtl="0" eaLnBrk="1" latinLnBrk="0" hangingPunct="1">
      <a:defRPr sz="5100" kern="1200">
        <a:solidFill>
          <a:schemeClr val="tx1"/>
        </a:solidFill>
        <a:latin typeface="+mn-lt"/>
        <a:ea typeface="+mn-ea"/>
        <a:cs typeface="+mn-cs"/>
      </a:defRPr>
    </a:lvl3pPr>
    <a:lvl4pPr marL="5862986" algn="l" defTabSz="3908658" rtl="0" eaLnBrk="1" latinLnBrk="0" hangingPunct="1">
      <a:defRPr sz="5100" kern="1200">
        <a:solidFill>
          <a:schemeClr val="tx1"/>
        </a:solidFill>
        <a:latin typeface="+mn-lt"/>
        <a:ea typeface="+mn-ea"/>
        <a:cs typeface="+mn-cs"/>
      </a:defRPr>
    </a:lvl4pPr>
    <a:lvl5pPr marL="7817315" algn="l" defTabSz="3908658" rtl="0" eaLnBrk="1" latinLnBrk="0" hangingPunct="1">
      <a:defRPr sz="5100" kern="1200">
        <a:solidFill>
          <a:schemeClr val="tx1"/>
        </a:solidFill>
        <a:latin typeface="+mn-lt"/>
        <a:ea typeface="+mn-ea"/>
        <a:cs typeface="+mn-cs"/>
      </a:defRPr>
    </a:lvl5pPr>
    <a:lvl6pPr marL="9771644" algn="l" defTabSz="3908658" rtl="0" eaLnBrk="1" latinLnBrk="0" hangingPunct="1">
      <a:defRPr sz="5100" kern="1200">
        <a:solidFill>
          <a:schemeClr val="tx1"/>
        </a:solidFill>
        <a:latin typeface="+mn-lt"/>
        <a:ea typeface="+mn-ea"/>
        <a:cs typeface="+mn-cs"/>
      </a:defRPr>
    </a:lvl6pPr>
    <a:lvl7pPr marL="11725973" algn="l" defTabSz="3908658" rtl="0" eaLnBrk="1" latinLnBrk="0" hangingPunct="1">
      <a:defRPr sz="5100" kern="1200">
        <a:solidFill>
          <a:schemeClr val="tx1"/>
        </a:solidFill>
        <a:latin typeface="+mn-lt"/>
        <a:ea typeface="+mn-ea"/>
        <a:cs typeface="+mn-cs"/>
      </a:defRPr>
    </a:lvl7pPr>
    <a:lvl8pPr marL="13680302" algn="l" defTabSz="3908658" rtl="0" eaLnBrk="1" latinLnBrk="0" hangingPunct="1">
      <a:defRPr sz="5100" kern="1200">
        <a:solidFill>
          <a:schemeClr val="tx1"/>
        </a:solidFill>
        <a:latin typeface="+mn-lt"/>
        <a:ea typeface="+mn-ea"/>
        <a:cs typeface="+mn-cs"/>
      </a:defRPr>
    </a:lvl8pPr>
    <a:lvl9pPr marL="15634631" algn="l" defTabSz="3908658" rtl="0" eaLnBrk="1" latinLnBrk="0" hangingPunct="1">
      <a:defRPr sz="5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FAA13589-2B2E-4A98-813E-9C7E04C5AA60}"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12303217"/>
            <a:ext cx="24483060" cy="8489393"/>
          </a:xfrm>
        </p:spPr>
        <p:txBody>
          <a:bodyPr/>
          <a:lstStyle/>
          <a:p>
            <a:r>
              <a:rPr lang="en-US" smtClean="0"/>
              <a:t>Click to edit Master title style</a:t>
            </a:r>
            <a:endParaRPr lang="el-GR"/>
          </a:p>
        </p:txBody>
      </p:sp>
      <p:sp>
        <p:nvSpPr>
          <p:cNvPr id="3" name="Subtitle 2"/>
          <p:cNvSpPr>
            <a:spLocks noGrp="1"/>
          </p:cNvSpPr>
          <p:nvPr>
            <p:ph type="subTitle" idx="1"/>
          </p:nvPr>
        </p:nvSpPr>
        <p:spPr>
          <a:xfrm>
            <a:off x="4320540" y="22442805"/>
            <a:ext cx="20162520" cy="10121265"/>
          </a:xfrm>
        </p:spPr>
        <p:txBody>
          <a:bodyPr/>
          <a:lstStyle>
            <a:lvl1pPr marL="0" indent="0" algn="ctr">
              <a:buNone/>
              <a:defRPr>
                <a:solidFill>
                  <a:schemeClr val="tx1">
                    <a:tint val="75000"/>
                  </a:schemeClr>
                </a:solidFill>
              </a:defRPr>
            </a:lvl1pPr>
            <a:lvl2pPr marL="1954329" indent="0" algn="ctr">
              <a:buNone/>
              <a:defRPr>
                <a:solidFill>
                  <a:schemeClr val="tx1">
                    <a:tint val="75000"/>
                  </a:schemeClr>
                </a:solidFill>
              </a:defRPr>
            </a:lvl2pPr>
            <a:lvl3pPr marL="3908658" indent="0" algn="ctr">
              <a:buNone/>
              <a:defRPr>
                <a:solidFill>
                  <a:schemeClr val="tx1">
                    <a:tint val="75000"/>
                  </a:schemeClr>
                </a:solidFill>
              </a:defRPr>
            </a:lvl3pPr>
            <a:lvl4pPr marL="5862986" indent="0" algn="ctr">
              <a:buNone/>
              <a:defRPr>
                <a:solidFill>
                  <a:schemeClr val="tx1">
                    <a:tint val="75000"/>
                  </a:schemeClr>
                </a:solidFill>
              </a:defRPr>
            </a:lvl4pPr>
            <a:lvl5pPr marL="7817315" indent="0" algn="ctr">
              <a:buNone/>
              <a:defRPr>
                <a:solidFill>
                  <a:schemeClr val="tx1">
                    <a:tint val="75000"/>
                  </a:schemeClr>
                </a:solidFill>
              </a:defRPr>
            </a:lvl5pPr>
            <a:lvl6pPr marL="9771644" indent="0" algn="ctr">
              <a:buNone/>
              <a:defRPr>
                <a:solidFill>
                  <a:schemeClr val="tx1">
                    <a:tint val="75000"/>
                  </a:schemeClr>
                </a:solidFill>
              </a:defRPr>
            </a:lvl6pPr>
            <a:lvl7pPr marL="11725973" indent="0" algn="ctr">
              <a:buNone/>
              <a:defRPr>
                <a:solidFill>
                  <a:schemeClr val="tx1">
                    <a:tint val="75000"/>
                  </a:schemeClr>
                </a:solidFill>
              </a:defRPr>
            </a:lvl7pPr>
            <a:lvl8pPr marL="13680302" indent="0" algn="ctr">
              <a:buNone/>
              <a:defRPr>
                <a:solidFill>
                  <a:schemeClr val="tx1">
                    <a:tint val="75000"/>
                  </a:schemeClr>
                </a:solidFill>
              </a:defRPr>
            </a:lvl8pPr>
            <a:lvl9pPr marL="15634631"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285BC1A3-A141-4E27-BFDF-BFFAC715847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85BC1A3-A141-4E27-BFDF-BFFAC715847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586045"/>
            <a:ext cx="6480810" cy="33792556"/>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440180" y="1586045"/>
            <a:ext cx="18962370" cy="337925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85BC1A3-A141-4E27-BFDF-BFFAC715847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588" y="12303125"/>
            <a:ext cx="24482425" cy="8489950"/>
          </a:xfrm>
        </p:spPr>
        <p:txBody>
          <a:bodyPr/>
          <a:lstStyle/>
          <a:p>
            <a:r>
              <a:rPr lang="en-US" smtClean="0"/>
              <a:t>Click to edit Master title style</a:t>
            </a:r>
            <a:endParaRPr lang="el-GR"/>
          </a:p>
        </p:txBody>
      </p:sp>
      <p:sp>
        <p:nvSpPr>
          <p:cNvPr id="3" name="Subtitle 2"/>
          <p:cNvSpPr>
            <a:spLocks noGrp="1"/>
          </p:cNvSpPr>
          <p:nvPr>
            <p:ph type="subTitle" idx="1"/>
          </p:nvPr>
        </p:nvSpPr>
        <p:spPr>
          <a:xfrm>
            <a:off x="4321175" y="22442488"/>
            <a:ext cx="20161250" cy="101219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E9981BB-B447-4E71-B971-B6F36021C1D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E9981BB-B447-4E71-B971-B6F36021C1D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4888" y="25449213"/>
            <a:ext cx="24484012" cy="7866062"/>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2274888" y="16786225"/>
            <a:ext cx="24484012" cy="86629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981BB-B447-4E71-B971-B6F36021C1D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439863" y="9240838"/>
            <a:ext cx="12885737" cy="2613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14478000" y="9240838"/>
            <a:ext cx="12885738" cy="26138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3E9981BB-B447-4E71-B971-B6F36021C1D8}" type="datetimeFigureOut">
              <a:rPr lang="el-GR" smtClean="0"/>
              <a:pPr/>
              <a:t>4/3/2010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1439863" y="8864600"/>
            <a:ext cx="12726987" cy="3695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39863" y="12560300"/>
            <a:ext cx="12726987" cy="2281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14631988" y="8864600"/>
            <a:ext cx="12731750" cy="3695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631988" y="12560300"/>
            <a:ext cx="12731750" cy="2281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3E9981BB-B447-4E71-B971-B6F36021C1D8}" type="datetimeFigureOut">
              <a:rPr lang="el-GR" smtClean="0"/>
              <a:pPr/>
              <a:t>4/3/2010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3E9981BB-B447-4E71-B971-B6F36021C1D8}" type="datetimeFigureOut">
              <a:rPr lang="el-GR" smtClean="0"/>
              <a:pPr/>
              <a:t>4/3/2010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981BB-B447-4E71-B971-B6F36021C1D8}" type="datetimeFigureOut">
              <a:rPr lang="el-GR" smtClean="0"/>
              <a:pPr/>
              <a:t>4/3/2010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863" y="1576388"/>
            <a:ext cx="9475787" cy="67119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11261725" y="1576388"/>
            <a:ext cx="16102013" cy="33802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1439863" y="8288338"/>
            <a:ext cx="9475787" cy="270906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81BB-B447-4E71-B971-B6F36021C1D8}" type="datetimeFigureOut">
              <a:rPr lang="el-GR" smtClean="0"/>
              <a:pPr/>
              <a:t>4/3/2010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285BC1A3-A141-4E27-BFDF-BFFAC715847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150" y="27724100"/>
            <a:ext cx="17283113" cy="32718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5645150" y="3538538"/>
            <a:ext cx="17283113" cy="237632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5645150" y="30995938"/>
            <a:ext cx="17283113" cy="4648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981BB-B447-4E71-B971-B6F36021C1D8}" type="datetimeFigureOut">
              <a:rPr lang="el-GR" smtClean="0"/>
              <a:pPr/>
              <a:t>4/3/2010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E9981BB-B447-4E71-B971-B6F36021C1D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3563" y="1585913"/>
            <a:ext cx="6480175" cy="33793112"/>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439863" y="1585913"/>
            <a:ext cx="19291300" cy="3379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E9981BB-B447-4E71-B971-B6F36021C1D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9AFDA2-3A3F-4563-8DDA-1AF911B967A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7" y="25449849"/>
            <a:ext cx="24483060" cy="7865983"/>
          </a:xfrm>
        </p:spPr>
        <p:txBody>
          <a:bodyPr anchor="t"/>
          <a:lstStyle>
            <a:lvl1pPr algn="l">
              <a:defRPr sz="17100" b="1" cap="all"/>
            </a:lvl1pPr>
          </a:lstStyle>
          <a:p>
            <a:r>
              <a:rPr lang="en-US" smtClean="0"/>
              <a:t>Click to edit Master title style</a:t>
            </a:r>
            <a:endParaRPr lang="el-GR"/>
          </a:p>
        </p:txBody>
      </p:sp>
      <p:sp>
        <p:nvSpPr>
          <p:cNvPr id="3" name="Text Placeholder 2"/>
          <p:cNvSpPr>
            <a:spLocks noGrp="1"/>
          </p:cNvSpPr>
          <p:nvPr>
            <p:ph type="body" idx="1"/>
          </p:nvPr>
        </p:nvSpPr>
        <p:spPr>
          <a:xfrm>
            <a:off x="2275287" y="16786282"/>
            <a:ext cx="24483060" cy="8663578"/>
          </a:xfrm>
        </p:spPr>
        <p:txBody>
          <a:bodyPr anchor="b"/>
          <a:lstStyle>
            <a:lvl1pPr marL="0" indent="0">
              <a:buNone/>
              <a:defRPr sz="8500">
                <a:solidFill>
                  <a:schemeClr val="tx1">
                    <a:tint val="75000"/>
                  </a:schemeClr>
                </a:solidFill>
              </a:defRPr>
            </a:lvl1pPr>
            <a:lvl2pPr marL="1954329" indent="0">
              <a:buNone/>
              <a:defRPr sz="7700">
                <a:solidFill>
                  <a:schemeClr val="tx1">
                    <a:tint val="75000"/>
                  </a:schemeClr>
                </a:solidFill>
              </a:defRPr>
            </a:lvl2pPr>
            <a:lvl3pPr marL="3908658" indent="0">
              <a:buNone/>
              <a:defRPr sz="6800">
                <a:solidFill>
                  <a:schemeClr val="tx1">
                    <a:tint val="75000"/>
                  </a:schemeClr>
                </a:solidFill>
              </a:defRPr>
            </a:lvl3pPr>
            <a:lvl4pPr marL="5862986" indent="0">
              <a:buNone/>
              <a:defRPr sz="6000">
                <a:solidFill>
                  <a:schemeClr val="tx1">
                    <a:tint val="75000"/>
                  </a:schemeClr>
                </a:solidFill>
              </a:defRPr>
            </a:lvl4pPr>
            <a:lvl5pPr marL="7817315" indent="0">
              <a:buNone/>
              <a:defRPr sz="6000">
                <a:solidFill>
                  <a:schemeClr val="tx1">
                    <a:tint val="75000"/>
                  </a:schemeClr>
                </a:solidFill>
              </a:defRPr>
            </a:lvl5pPr>
            <a:lvl6pPr marL="9771644" indent="0">
              <a:buNone/>
              <a:defRPr sz="6000">
                <a:solidFill>
                  <a:schemeClr val="tx1">
                    <a:tint val="75000"/>
                  </a:schemeClr>
                </a:solidFill>
              </a:defRPr>
            </a:lvl6pPr>
            <a:lvl7pPr marL="11725973" indent="0">
              <a:buNone/>
              <a:defRPr sz="6000">
                <a:solidFill>
                  <a:schemeClr val="tx1">
                    <a:tint val="75000"/>
                  </a:schemeClr>
                </a:solidFill>
              </a:defRPr>
            </a:lvl7pPr>
            <a:lvl8pPr marL="13680302" indent="0">
              <a:buNone/>
              <a:defRPr sz="6000">
                <a:solidFill>
                  <a:schemeClr val="tx1">
                    <a:tint val="75000"/>
                  </a:schemeClr>
                </a:solidFill>
              </a:defRPr>
            </a:lvl8pPr>
            <a:lvl9pPr marL="15634631" indent="0">
              <a:buNone/>
              <a:defRPr sz="6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BC1A3-A141-4E27-BFDF-BFFAC7158478}" type="datetimeFigureOut">
              <a:rPr lang="el-GR" smtClean="0"/>
              <a:pPr/>
              <a:t>4/3/2010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440180" y="9241166"/>
            <a:ext cx="12721590" cy="26137435"/>
          </a:xfrm>
        </p:spPr>
        <p:txBody>
          <a:bodyPr/>
          <a:lstStyle>
            <a:lvl1pPr>
              <a:defRPr sz="12000"/>
            </a:lvl1pPr>
            <a:lvl2pPr>
              <a:defRPr sz="10300"/>
            </a:lvl2pPr>
            <a:lvl3pPr>
              <a:defRPr sz="85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14641830" y="9241166"/>
            <a:ext cx="12721590" cy="26137435"/>
          </a:xfrm>
        </p:spPr>
        <p:txBody>
          <a:bodyPr/>
          <a:lstStyle>
            <a:lvl1pPr>
              <a:defRPr sz="12000"/>
            </a:lvl1pPr>
            <a:lvl2pPr>
              <a:defRPr sz="10300"/>
            </a:lvl2pPr>
            <a:lvl3pPr>
              <a:defRPr sz="85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5" name="Date Placeholder 4"/>
          <p:cNvSpPr>
            <a:spLocks noGrp="1"/>
          </p:cNvSpPr>
          <p:nvPr>
            <p:ph type="dt" sz="half" idx="10"/>
          </p:nvPr>
        </p:nvSpPr>
        <p:spPr/>
        <p:txBody>
          <a:bodyPr/>
          <a:lstStyle/>
          <a:p>
            <a:fld id="{285BC1A3-A141-4E27-BFDF-BFFAC7158478}" type="datetimeFigureOut">
              <a:rPr lang="el-GR" smtClean="0"/>
              <a:pPr/>
              <a:t>4/3/2010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1440187" y="8865276"/>
            <a:ext cx="12726592" cy="3694626"/>
          </a:xfrm>
        </p:spPr>
        <p:txBody>
          <a:bodyPr anchor="b"/>
          <a:lstStyle>
            <a:lvl1pPr marL="0" indent="0">
              <a:buNone/>
              <a:defRPr sz="10300" b="1"/>
            </a:lvl1pPr>
            <a:lvl2pPr marL="1954329" indent="0">
              <a:buNone/>
              <a:defRPr sz="8500" b="1"/>
            </a:lvl2pPr>
            <a:lvl3pPr marL="3908658" indent="0">
              <a:buNone/>
              <a:defRPr sz="7700" b="1"/>
            </a:lvl3pPr>
            <a:lvl4pPr marL="5862986" indent="0">
              <a:buNone/>
              <a:defRPr sz="6800" b="1"/>
            </a:lvl4pPr>
            <a:lvl5pPr marL="7817315" indent="0">
              <a:buNone/>
              <a:defRPr sz="6800" b="1"/>
            </a:lvl5pPr>
            <a:lvl6pPr marL="9771644" indent="0">
              <a:buNone/>
              <a:defRPr sz="6800" b="1"/>
            </a:lvl6pPr>
            <a:lvl7pPr marL="11725973" indent="0">
              <a:buNone/>
              <a:defRPr sz="6800" b="1"/>
            </a:lvl7pPr>
            <a:lvl8pPr marL="13680302" indent="0">
              <a:buNone/>
              <a:defRPr sz="6800" b="1"/>
            </a:lvl8pPr>
            <a:lvl9pPr marL="15634631" indent="0">
              <a:buNone/>
              <a:defRPr sz="6800" b="1"/>
            </a:lvl9pPr>
          </a:lstStyle>
          <a:p>
            <a:pPr lvl="0"/>
            <a:r>
              <a:rPr lang="en-US" smtClean="0"/>
              <a:t>Click to edit Master text styles</a:t>
            </a:r>
          </a:p>
        </p:txBody>
      </p:sp>
      <p:sp>
        <p:nvSpPr>
          <p:cNvPr id="4" name="Content Placeholder 3"/>
          <p:cNvSpPr>
            <a:spLocks noGrp="1"/>
          </p:cNvSpPr>
          <p:nvPr>
            <p:ph sz="half" idx="2"/>
          </p:nvPr>
        </p:nvSpPr>
        <p:spPr>
          <a:xfrm>
            <a:off x="1440187" y="12559902"/>
            <a:ext cx="12726592" cy="22818688"/>
          </a:xfrm>
        </p:spPr>
        <p:txBody>
          <a:bodyPr/>
          <a:lstStyle>
            <a:lvl1pPr>
              <a:defRPr sz="10300"/>
            </a:lvl1pPr>
            <a:lvl2pPr>
              <a:defRPr sz="8500"/>
            </a:lvl2pPr>
            <a:lvl3pPr>
              <a:defRPr sz="77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14631836" y="8865276"/>
            <a:ext cx="12731590" cy="3694626"/>
          </a:xfrm>
        </p:spPr>
        <p:txBody>
          <a:bodyPr anchor="b"/>
          <a:lstStyle>
            <a:lvl1pPr marL="0" indent="0">
              <a:buNone/>
              <a:defRPr sz="10300" b="1"/>
            </a:lvl1pPr>
            <a:lvl2pPr marL="1954329" indent="0">
              <a:buNone/>
              <a:defRPr sz="8500" b="1"/>
            </a:lvl2pPr>
            <a:lvl3pPr marL="3908658" indent="0">
              <a:buNone/>
              <a:defRPr sz="7700" b="1"/>
            </a:lvl3pPr>
            <a:lvl4pPr marL="5862986" indent="0">
              <a:buNone/>
              <a:defRPr sz="6800" b="1"/>
            </a:lvl4pPr>
            <a:lvl5pPr marL="7817315" indent="0">
              <a:buNone/>
              <a:defRPr sz="6800" b="1"/>
            </a:lvl5pPr>
            <a:lvl6pPr marL="9771644" indent="0">
              <a:buNone/>
              <a:defRPr sz="6800" b="1"/>
            </a:lvl6pPr>
            <a:lvl7pPr marL="11725973" indent="0">
              <a:buNone/>
              <a:defRPr sz="6800" b="1"/>
            </a:lvl7pPr>
            <a:lvl8pPr marL="13680302" indent="0">
              <a:buNone/>
              <a:defRPr sz="6800" b="1"/>
            </a:lvl8pPr>
            <a:lvl9pPr marL="15634631" indent="0">
              <a:buNone/>
              <a:defRPr sz="6800" b="1"/>
            </a:lvl9pPr>
          </a:lstStyle>
          <a:p>
            <a:pPr lvl="0"/>
            <a:r>
              <a:rPr lang="en-US" smtClean="0"/>
              <a:t>Click to edit Master text styles</a:t>
            </a:r>
          </a:p>
        </p:txBody>
      </p:sp>
      <p:sp>
        <p:nvSpPr>
          <p:cNvPr id="6" name="Content Placeholder 5"/>
          <p:cNvSpPr>
            <a:spLocks noGrp="1"/>
          </p:cNvSpPr>
          <p:nvPr>
            <p:ph sz="quarter" idx="4"/>
          </p:nvPr>
        </p:nvSpPr>
        <p:spPr>
          <a:xfrm>
            <a:off x="14631836" y="12559902"/>
            <a:ext cx="12731590" cy="22818688"/>
          </a:xfrm>
        </p:spPr>
        <p:txBody>
          <a:bodyPr/>
          <a:lstStyle>
            <a:lvl1pPr>
              <a:defRPr sz="10300"/>
            </a:lvl1pPr>
            <a:lvl2pPr>
              <a:defRPr sz="8500"/>
            </a:lvl2pPr>
            <a:lvl3pPr>
              <a:defRPr sz="7700"/>
            </a:lvl3pPr>
            <a:lvl4pPr>
              <a:defRPr sz="6800"/>
            </a:lvl4pPr>
            <a:lvl5pPr>
              <a:defRPr sz="6800"/>
            </a:lvl5pPr>
            <a:lvl6pPr>
              <a:defRPr sz="6800"/>
            </a:lvl6pPr>
            <a:lvl7pPr>
              <a:defRPr sz="6800"/>
            </a:lvl7pPr>
            <a:lvl8pPr>
              <a:defRPr sz="6800"/>
            </a:lvl8pPr>
            <a:lvl9pPr>
              <a:defRPr sz="6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285BC1A3-A141-4E27-BFDF-BFFAC7158478}" type="datetimeFigureOut">
              <a:rPr lang="el-GR" smtClean="0"/>
              <a:pPr/>
              <a:t>4/3/2010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285BC1A3-A141-4E27-BFDF-BFFAC7158478}" type="datetimeFigureOut">
              <a:rPr lang="el-GR" smtClean="0"/>
              <a:pPr/>
              <a:t>4/3/2010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BC1A3-A141-4E27-BFDF-BFFAC7158478}" type="datetimeFigureOut">
              <a:rPr lang="el-GR" smtClean="0"/>
              <a:pPr/>
              <a:t>4/3/2010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7" y="1576865"/>
            <a:ext cx="9476187" cy="6710839"/>
          </a:xfrm>
        </p:spPr>
        <p:txBody>
          <a:bodyPr anchor="b"/>
          <a:lstStyle>
            <a:lvl1pPr algn="l">
              <a:defRPr sz="8500" b="1"/>
            </a:lvl1pPr>
          </a:lstStyle>
          <a:p>
            <a:r>
              <a:rPr lang="en-US" smtClean="0"/>
              <a:t>Click to edit Master title style</a:t>
            </a:r>
            <a:endParaRPr lang="el-GR"/>
          </a:p>
        </p:txBody>
      </p:sp>
      <p:sp>
        <p:nvSpPr>
          <p:cNvPr id="3" name="Content Placeholder 2"/>
          <p:cNvSpPr>
            <a:spLocks noGrp="1"/>
          </p:cNvSpPr>
          <p:nvPr>
            <p:ph idx="1"/>
          </p:nvPr>
        </p:nvSpPr>
        <p:spPr>
          <a:xfrm>
            <a:off x="11261411" y="1576876"/>
            <a:ext cx="16102015" cy="33801729"/>
          </a:xfrm>
        </p:spPr>
        <p:txBody>
          <a:bodyPr/>
          <a:lstStyle>
            <a:lvl1pPr>
              <a:defRPr sz="13700"/>
            </a:lvl1pPr>
            <a:lvl2pPr>
              <a:defRPr sz="12000"/>
            </a:lvl2pPr>
            <a:lvl3pPr>
              <a:defRPr sz="10300"/>
            </a:lvl3pPr>
            <a:lvl4pPr>
              <a:defRPr sz="8500"/>
            </a:lvl4pPr>
            <a:lvl5pPr>
              <a:defRPr sz="8500"/>
            </a:lvl5pPr>
            <a:lvl6pPr>
              <a:defRPr sz="8500"/>
            </a:lvl6pPr>
            <a:lvl7pPr>
              <a:defRPr sz="8500"/>
            </a:lvl7pPr>
            <a:lvl8pPr>
              <a:defRPr sz="8500"/>
            </a:lvl8pPr>
            <a:lvl9pPr>
              <a:defRPr sz="8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1440187" y="8287714"/>
            <a:ext cx="9476187" cy="27090891"/>
          </a:xfrm>
        </p:spPr>
        <p:txBody>
          <a:bodyPr/>
          <a:lstStyle>
            <a:lvl1pPr marL="0" indent="0">
              <a:buNone/>
              <a:defRPr sz="6000"/>
            </a:lvl1pPr>
            <a:lvl2pPr marL="1954329" indent="0">
              <a:buNone/>
              <a:defRPr sz="5100"/>
            </a:lvl2pPr>
            <a:lvl3pPr marL="3908658" indent="0">
              <a:buNone/>
              <a:defRPr sz="4300"/>
            </a:lvl3pPr>
            <a:lvl4pPr marL="5862986" indent="0">
              <a:buNone/>
              <a:defRPr sz="3900"/>
            </a:lvl4pPr>
            <a:lvl5pPr marL="7817315" indent="0">
              <a:buNone/>
              <a:defRPr sz="3900"/>
            </a:lvl5pPr>
            <a:lvl6pPr marL="9771644" indent="0">
              <a:buNone/>
              <a:defRPr sz="3900"/>
            </a:lvl6pPr>
            <a:lvl7pPr marL="11725973" indent="0">
              <a:buNone/>
              <a:defRPr sz="3900"/>
            </a:lvl7pPr>
            <a:lvl8pPr marL="13680302" indent="0">
              <a:buNone/>
              <a:defRPr sz="3900"/>
            </a:lvl8pPr>
            <a:lvl9pPr marL="15634631"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BC1A3-A141-4E27-BFDF-BFFAC7158478}" type="datetimeFigureOut">
              <a:rPr lang="el-GR" smtClean="0"/>
              <a:pPr/>
              <a:t>4/3/2010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7" y="27723471"/>
            <a:ext cx="17282160" cy="3272914"/>
          </a:xfrm>
        </p:spPr>
        <p:txBody>
          <a:bodyPr anchor="b"/>
          <a:lstStyle>
            <a:lvl1pPr algn="l">
              <a:defRPr sz="8500" b="1"/>
            </a:lvl1pPr>
          </a:lstStyle>
          <a:p>
            <a:r>
              <a:rPr lang="en-US" smtClean="0"/>
              <a:t>Click to edit Master title style</a:t>
            </a:r>
            <a:endParaRPr lang="el-GR"/>
          </a:p>
        </p:txBody>
      </p:sp>
      <p:sp>
        <p:nvSpPr>
          <p:cNvPr id="3" name="Picture Placeholder 2"/>
          <p:cNvSpPr>
            <a:spLocks noGrp="1"/>
          </p:cNvSpPr>
          <p:nvPr>
            <p:ph type="pic" idx="1"/>
          </p:nvPr>
        </p:nvSpPr>
        <p:spPr>
          <a:xfrm>
            <a:off x="5645707" y="3538774"/>
            <a:ext cx="17282160" cy="23762970"/>
          </a:xfrm>
        </p:spPr>
        <p:txBody>
          <a:bodyPr/>
          <a:lstStyle>
            <a:lvl1pPr marL="0" indent="0">
              <a:buNone/>
              <a:defRPr sz="13700"/>
            </a:lvl1pPr>
            <a:lvl2pPr marL="1954329" indent="0">
              <a:buNone/>
              <a:defRPr sz="12000"/>
            </a:lvl2pPr>
            <a:lvl3pPr marL="3908658" indent="0">
              <a:buNone/>
              <a:defRPr sz="10300"/>
            </a:lvl3pPr>
            <a:lvl4pPr marL="5862986" indent="0">
              <a:buNone/>
              <a:defRPr sz="8500"/>
            </a:lvl4pPr>
            <a:lvl5pPr marL="7817315" indent="0">
              <a:buNone/>
              <a:defRPr sz="8500"/>
            </a:lvl5pPr>
            <a:lvl6pPr marL="9771644" indent="0">
              <a:buNone/>
              <a:defRPr sz="8500"/>
            </a:lvl6pPr>
            <a:lvl7pPr marL="11725973" indent="0">
              <a:buNone/>
              <a:defRPr sz="8500"/>
            </a:lvl7pPr>
            <a:lvl8pPr marL="13680302" indent="0">
              <a:buNone/>
              <a:defRPr sz="8500"/>
            </a:lvl8pPr>
            <a:lvl9pPr marL="15634631" indent="0">
              <a:buNone/>
              <a:defRPr sz="8500"/>
            </a:lvl9pPr>
          </a:lstStyle>
          <a:p>
            <a:endParaRPr lang="el-GR"/>
          </a:p>
        </p:txBody>
      </p:sp>
      <p:sp>
        <p:nvSpPr>
          <p:cNvPr id="4" name="Text Placeholder 3"/>
          <p:cNvSpPr>
            <a:spLocks noGrp="1"/>
          </p:cNvSpPr>
          <p:nvPr>
            <p:ph type="body" sz="half" idx="2"/>
          </p:nvPr>
        </p:nvSpPr>
        <p:spPr>
          <a:xfrm>
            <a:off x="5645707" y="30996385"/>
            <a:ext cx="17282160" cy="4648076"/>
          </a:xfrm>
        </p:spPr>
        <p:txBody>
          <a:bodyPr/>
          <a:lstStyle>
            <a:lvl1pPr marL="0" indent="0">
              <a:buNone/>
              <a:defRPr sz="6000"/>
            </a:lvl1pPr>
            <a:lvl2pPr marL="1954329" indent="0">
              <a:buNone/>
              <a:defRPr sz="5100"/>
            </a:lvl2pPr>
            <a:lvl3pPr marL="3908658" indent="0">
              <a:buNone/>
              <a:defRPr sz="4300"/>
            </a:lvl3pPr>
            <a:lvl4pPr marL="5862986" indent="0">
              <a:buNone/>
              <a:defRPr sz="3900"/>
            </a:lvl4pPr>
            <a:lvl5pPr marL="7817315" indent="0">
              <a:buNone/>
              <a:defRPr sz="3900"/>
            </a:lvl5pPr>
            <a:lvl6pPr marL="9771644" indent="0">
              <a:buNone/>
              <a:defRPr sz="3900"/>
            </a:lvl6pPr>
            <a:lvl7pPr marL="11725973" indent="0">
              <a:buNone/>
              <a:defRPr sz="3900"/>
            </a:lvl7pPr>
            <a:lvl8pPr marL="13680302" indent="0">
              <a:buNone/>
              <a:defRPr sz="3900"/>
            </a:lvl8pPr>
            <a:lvl9pPr marL="15634631"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5BC1A3-A141-4E27-BFDF-BFFAC7158478}" type="datetimeFigureOut">
              <a:rPr lang="el-GR" smtClean="0"/>
              <a:pPr/>
              <a:t>4/3/2010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39863F-BD9B-464F-9A6D-A867ED61525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0" y="1586034"/>
            <a:ext cx="25923240" cy="6600825"/>
          </a:xfrm>
          <a:prstGeom prst="rect">
            <a:avLst/>
          </a:prstGeom>
        </p:spPr>
        <p:txBody>
          <a:bodyPr vert="horz" lIns="390866" tIns="195433" rIns="390866" bIns="195433"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1440180" y="9241166"/>
            <a:ext cx="25923240" cy="26137435"/>
          </a:xfrm>
          <a:prstGeom prst="rect">
            <a:avLst/>
          </a:prstGeom>
        </p:spPr>
        <p:txBody>
          <a:bodyPr vert="horz" lIns="390866" tIns="195433" rIns="390866" bIns="1954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1440180" y="36707935"/>
            <a:ext cx="6720840" cy="2108596"/>
          </a:xfrm>
          <a:prstGeom prst="rect">
            <a:avLst/>
          </a:prstGeom>
        </p:spPr>
        <p:txBody>
          <a:bodyPr vert="horz" lIns="390866" tIns="195433" rIns="390866" bIns="195433" rtlCol="0" anchor="ctr"/>
          <a:lstStyle>
            <a:lvl1pPr algn="l">
              <a:defRPr sz="5100">
                <a:solidFill>
                  <a:schemeClr val="tx1">
                    <a:tint val="75000"/>
                  </a:schemeClr>
                </a:solidFill>
              </a:defRPr>
            </a:lvl1pPr>
          </a:lstStyle>
          <a:p>
            <a:fld id="{285BC1A3-A141-4E27-BFDF-BFFAC7158478}" type="datetimeFigureOut">
              <a:rPr lang="el-GR" smtClean="0"/>
              <a:pPr/>
              <a:t>4/3/2010</a:t>
            </a:fld>
            <a:endParaRPr lang="el-GR"/>
          </a:p>
        </p:txBody>
      </p:sp>
      <p:sp>
        <p:nvSpPr>
          <p:cNvPr id="5" name="Footer Placeholder 4"/>
          <p:cNvSpPr>
            <a:spLocks noGrp="1"/>
          </p:cNvSpPr>
          <p:nvPr>
            <p:ph type="ftr" sz="quarter" idx="3"/>
          </p:nvPr>
        </p:nvSpPr>
        <p:spPr>
          <a:xfrm>
            <a:off x="9841230" y="36707935"/>
            <a:ext cx="9121140" cy="2108596"/>
          </a:xfrm>
          <a:prstGeom prst="rect">
            <a:avLst/>
          </a:prstGeom>
        </p:spPr>
        <p:txBody>
          <a:bodyPr vert="horz" lIns="390866" tIns="195433" rIns="390866" bIns="195433" rtlCol="0" anchor="ctr"/>
          <a:lstStyle>
            <a:lvl1pPr algn="ctr">
              <a:defRPr sz="51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20642580" y="36707935"/>
            <a:ext cx="6720840" cy="2108596"/>
          </a:xfrm>
          <a:prstGeom prst="rect">
            <a:avLst/>
          </a:prstGeom>
        </p:spPr>
        <p:txBody>
          <a:bodyPr vert="horz" lIns="390866" tIns="195433" rIns="390866" bIns="195433" rtlCol="0" anchor="ctr"/>
          <a:lstStyle>
            <a:lvl1pPr algn="r">
              <a:defRPr sz="5100">
                <a:solidFill>
                  <a:schemeClr val="tx1">
                    <a:tint val="75000"/>
                  </a:schemeClr>
                </a:solidFill>
              </a:defRPr>
            </a:lvl1pPr>
          </a:lstStyle>
          <a:p>
            <a:fld id="{9F39863F-BD9B-464F-9A6D-A867ED61525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08658" rtl="0" eaLnBrk="1" latinLnBrk="0" hangingPunct="1">
        <a:spcBef>
          <a:spcPct val="0"/>
        </a:spcBef>
        <a:buNone/>
        <a:defRPr sz="18800" kern="1200">
          <a:solidFill>
            <a:schemeClr val="tx1"/>
          </a:solidFill>
          <a:latin typeface="+mj-lt"/>
          <a:ea typeface="+mj-ea"/>
          <a:cs typeface="+mj-cs"/>
        </a:defRPr>
      </a:lvl1pPr>
    </p:titleStyle>
    <p:bodyStyle>
      <a:lvl1pPr marL="1465747" indent="-1465747" algn="l" defTabSz="3908658" rtl="0" eaLnBrk="1" latinLnBrk="0" hangingPunct="1">
        <a:spcBef>
          <a:spcPct val="20000"/>
        </a:spcBef>
        <a:buFont typeface="Arial" pitchFamily="34" charset="0"/>
        <a:buChar char="•"/>
        <a:defRPr sz="13700" kern="1200">
          <a:solidFill>
            <a:schemeClr val="tx1"/>
          </a:solidFill>
          <a:latin typeface="+mn-lt"/>
          <a:ea typeface="+mn-ea"/>
          <a:cs typeface="+mn-cs"/>
        </a:defRPr>
      </a:lvl1pPr>
      <a:lvl2pPr marL="3175784" indent="-1221456" algn="l" defTabSz="3908658" rtl="0" eaLnBrk="1" latinLnBrk="0" hangingPunct="1">
        <a:spcBef>
          <a:spcPct val="20000"/>
        </a:spcBef>
        <a:buFont typeface="Arial" pitchFamily="34" charset="0"/>
        <a:buChar char="–"/>
        <a:defRPr sz="12000" kern="1200">
          <a:solidFill>
            <a:schemeClr val="tx1"/>
          </a:solidFill>
          <a:latin typeface="+mn-lt"/>
          <a:ea typeface="+mn-ea"/>
          <a:cs typeface="+mn-cs"/>
        </a:defRPr>
      </a:lvl2pPr>
      <a:lvl3pPr marL="4885822" indent="-977164" algn="l" defTabSz="3908658" rtl="0" eaLnBrk="1" latinLnBrk="0" hangingPunct="1">
        <a:spcBef>
          <a:spcPct val="20000"/>
        </a:spcBef>
        <a:buFont typeface="Arial" pitchFamily="34" charset="0"/>
        <a:buChar char="•"/>
        <a:defRPr sz="10300" kern="1200">
          <a:solidFill>
            <a:schemeClr val="tx1"/>
          </a:solidFill>
          <a:latin typeface="+mn-lt"/>
          <a:ea typeface="+mn-ea"/>
          <a:cs typeface="+mn-cs"/>
        </a:defRPr>
      </a:lvl3pPr>
      <a:lvl4pPr marL="6840151" indent="-977164" algn="l" defTabSz="3908658" rtl="0" eaLnBrk="1" latinLnBrk="0" hangingPunct="1">
        <a:spcBef>
          <a:spcPct val="20000"/>
        </a:spcBef>
        <a:buFont typeface="Arial" pitchFamily="34" charset="0"/>
        <a:buChar char="–"/>
        <a:defRPr sz="8500" kern="1200">
          <a:solidFill>
            <a:schemeClr val="tx1"/>
          </a:solidFill>
          <a:latin typeface="+mn-lt"/>
          <a:ea typeface="+mn-ea"/>
          <a:cs typeface="+mn-cs"/>
        </a:defRPr>
      </a:lvl4pPr>
      <a:lvl5pPr marL="8794480" indent="-977164" algn="l" defTabSz="3908658" rtl="0" eaLnBrk="1" latinLnBrk="0" hangingPunct="1">
        <a:spcBef>
          <a:spcPct val="20000"/>
        </a:spcBef>
        <a:buFont typeface="Arial" pitchFamily="34" charset="0"/>
        <a:buChar char="»"/>
        <a:defRPr sz="8500" kern="1200">
          <a:solidFill>
            <a:schemeClr val="tx1"/>
          </a:solidFill>
          <a:latin typeface="+mn-lt"/>
          <a:ea typeface="+mn-ea"/>
          <a:cs typeface="+mn-cs"/>
        </a:defRPr>
      </a:lvl5pPr>
      <a:lvl6pPr marL="10748809" indent="-977164" algn="l" defTabSz="3908658" rtl="0" eaLnBrk="1" latinLnBrk="0" hangingPunct="1">
        <a:spcBef>
          <a:spcPct val="20000"/>
        </a:spcBef>
        <a:buFont typeface="Arial" pitchFamily="34" charset="0"/>
        <a:buChar char="•"/>
        <a:defRPr sz="8500" kern="1200">
          <a:solidFill>
            <a:schemeClr val="tx1"/>
          </a:solidFill>
          <a:latin typeface="+mn-lt"/>
          <a:ea typeface="+mn-ea"/>
          <a:cs typeface="+mn-cs"/>
        </a:defRPr>
      </a:lvl6pPr>
      <a:lvl7pPr marL="12703137" indent="-977164" algn="l" defTabSz="3908658" rtl="0" eaLnBrk="1" latinLnBrk="0" hangingPunct="1">
        <a:spcBef>
          <a:spcPct val="20000"/>
        </a:spcBef>
        <a:buFont typeface="Arial" pitchFamily="34" charset="0"/>
        <a:buChar char="•"/>
        <a:defRPr sz="8500" kern="1200">
          <a:solidFill>
            <a:schemeClr val="tx1"/>
          </a:solidFill>
          <a:latin typeface="+mn-lt"/>
          <a:ea typeface="+mn-ea"/>
          <a:cs typeface="+mn-cs"/>
        </a:defRPr>
      </a:lvl7pPr>
      <a:lvl8pPr marL="14657466" indent="-977164" algn="l" defTabSz="3908658" rtl="0" eaLnBrk="1" latinLnBrk="0" hangingPunct="1">
        <a:spcBef>
          <a:spcPct val="20000"/>
        </a:spcBef>
        <a:buFont typeface="Arial" pitchFamily="34" charset="0"/>
        <a:buChar char="•"/>
        <a:defRPr sz="8500" kern="1200">
          <a:solidFill>
            <a:schemeClr val="tx1"/>
          </a:solidFill>
          <a:latin typeface="+mn-lt"/>
          <a:ea typeface="+mn-ea"/>
          <a:cs typeface="+mn-cs"/>
        </a:defRPr>
      </a:lvl8pPr>
      <a:lvl9pPr marL="16611795" indent="-977164" algn="l" defTabSz="3908658" rtl="0" eaLnBrk="1" latinLnBrk="0" hangingPunct="1">
        <a:spcBef>
          <a:spcPct val="20000"/>
        </a:spcBef>
        <a:buFont typeface="Arial" pitchFamily="34" charset="0"/>
        <a:buChar char="•"/>
        <a:defRPr sz="8500" kern="1200">
          <a:solidFill>
            <a:schemeClr val="tx1"/>
          </a:solidFill>
          <a:latin typeface="+mn-lt"/>
          <a:ea typeface="+mn-ea"/>
          <a:cs typeface="+mn-cs"/>
        </a:defRPr>
      </a:lvl9pPr>
    </p:bodyStyle>
    <p:otherStyle>
      <a:defPPr>
        <a:defRPr lang="el-GR"/>
      </a:defPPr>
      <a:lvl1pPr marL="0" algn="l" defTabSz="3908658" rtl="0" eaLnBrk="1" latinLnBrk="0" hangingPunct="1">
        <a:defRPr sz="7700" kern="1200">
          <a:solidFill>
            <a:schemeClr val="tx1"/>
          </a:solidFill>
          <a:latin typeface="+mn-lt"/>
          <a:ea typeface="+mn-ea"/>
          <a:cs typeface="+mn-cs"/>
        </a:defRPr>
      </a:lvl1pPr>
      <a:lvl2pPr marL="1954329" algn="l" defTabSz="3908658" rtl="0" eaLnBrk="1" latinLnBrk="0" hangingPunct="1">
        <a:defRPr sz="7700" kern="1200">
          <a:solidFill>
            <a:schemeClr val="tx1"/>
          </a:solidFill>
          <a:latin typeface="+mn-lt"/>
          <a:ea typeface="+mn-ea"/>
          <a:cs typeface="+mn-cs"/>
        </a:defRPr>
      </a:lvl2pPr>
      <a:lvl3pPr marL="3908658" algn="l" defTabSz="3908658" rtl="0" eaLnBrk="1" latinLnBrk="0" hangingPunct="1">
        <a:defRPr sz="7700" kern="1200">
          <a:solidFill>
            <a:schemeClr val="tx1"/>
          </a:solidFill>
          <a:latin typeface="+mn-lt"/>
          <a:ea typeface="+mn-ea"/>
          <a:cs typeface="+mn-cs"/>
        </a:defRPr>
      </a:lvl3pPr>
      <a:lvl4pPr marL="5862986" algn="l" defTabSz="3908658" rtl="0" eaLnBrk="1" latinLnBrk="0" hangingPunct="1">
        <a:defRPr sz="7700" kern="1200">
          <a:solidFill>
            <a:schemeClr val="tx1"/>
          </a:solidFill>
          <a:latin typeface="+mn-lt"/>
          <a:ea typeface="+mn-ea"/>
          <a:cs typeface="+mn-cs"/>
        </a:defRPr>
      </a:lvl4pPr>
      <a:lvl5pPr marL="7817315" algn="l" defTabSz="3908658" rtl="0" eaLnBrk="1" latinLnBrk="0" hangingPunct="1">
        <a:defRPr sz="7700" kern="1200">
          <a:solidFill>
            <a:schemeClr val="tx1"/>
          </a:solidFill>
          <a:latin typeface="+mn-lt"/>
          <a:ea typeface="+mn-ea"/>
          <a:cs typeface="+mn-cs"/>
        </a:defRPr>
      </a:lvl5pPr>
      <a:lvl6pPr marL="9771644" algn="l" defTabSz="3908658" rtl="0" eaLnBrk="1" latinLnBrk="0" hangingPunct="1">
        <a:defRPr sz="7700" kern="1200">
          <a:solidFill>
            <a:schemeClr val="tx1"/>
          </a:solidFill>
          <a:latin typeface="+mn-lt"/>
          <a:ea typeface="+mn-ea"/>
          <a:cs typeface="+mn-cs"/>
        </a:defRPr>
      </a:lvl6pPr>
      <a:lvl7pPr marL="11725973" algn="l" defTabSz="3908658" rtl="0" eaLnBrk="1" latinLnBrk="0" hangingPunct="1">
        <a:defRPr sz="7700" kern="1200">
          <a:solidFill>
            <a:schemeClr val="tx1"/>
          </a:solidFill>
          <a:latin typeface="+mn-lt"/>
          <a:ea typeface="+mn-ea"/>
          <a:cs typeface="+mn-cs"/>
        </a:defRPr>
      </a:lvl7pPr>
      <a:lvl8pPr marL="13680302" algn="l" defTabSz="3908658" rtl="0" eaLnBrk="1" latinLnBrk="0" hangingPunct="1">
        <a:defRPr sz="7700" kern="1200">
          <a:solidFill>
            <a:schemeClr val="tx1"/>
          </a:solidFill>
          <a:latin typeface="+mn-lt"/>
          <a:ea typeface="+mn-ea"/>
          <a:cs typeface="+mn-cs"/>
        </a:defRPr>
      </a:lvl8pPr>
      <a:lvl9pPr marL="15634631" algn="l" defTabSz="3908658" rtl="0" eaLnBrk="1" latinLnBrk="0" hangingPunct="1">
        <a:defRPr sz="7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9863" y="1585913"/>
            <a:ext cx="25923875" cy="6600825"/>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1439863" y="9240838"/>
            <a:ext cx="25923875" cy="261381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1439863" y="36707763"/>
            <a:ext cx="6721475" cy="2108200"/>
          </a:xfrm>
          <a:prstGeom prst="rect">
            <a:avLst/>
          </a:prstGeom>
        </p:spPr>
        <p:txBody>
          <a:bodyPr vert="horz" lIns="91440" tIns="45720" rIns="91440" bIns="45720" rtlCol="0" anchor="ctr"/>
          <a:lstStyle>
            <a:lvl1pPr algn="l">
              <a:defRPr sz="1200">
                <a:solidFill>
                  <a:schemeClr val="tx1">
                    <a:tint val="75000"/>
                  </a:schemeClr>
                </a:solidFill>
              </a:defRPr>
            </a:lvl1pPr>
          </a:lstStyle>
          <a:p>
            <a:fld id="{3E9981BB-B447-4E71-B971-B6F36021C1D8}" type="datetimeFigureOut">
              <a:rPr lang="el-GR" smtClean="0"/>
              <a:pPr/>
              <a:t>4/3/2010</a:t>
            </a:fld>
            <a:endParaRPr lang="el-GR"/>
          </a:p>
        </p:txBody>
      </p:sp>
      <p:sp>
        <p:nvSpPr>
          <p:cNvPr id="5" name="Footer Placeholder 4"/>
          <p:cNvSpPr>
            <a:spLocks noGrp="1"/>
          </p:cNvSpPr>
          <p:nvPr>
            <p:ph type="ftr" sz="quarter" idx="3"/>
          </p:nvPr>
        </p:nvSpPr>
        <p:spPr>
          <a:xfrm>
            <a:off x="9840913" y="36707763"/>
            <a:ext cx="9121775" cy="21082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20642263" y="36707763"/>
            <a:ext cx="6721475" cy="2108200"/>
          </a:xfrm>
          <a:prstGeom prst="rect">
            <a:avLst/>
          </a:prstGeom>
        </p:spPr>
        <p:txBody>
          <a:bodyPr vert="horz" lIns="91440" tIns="45720" rIns="91440" bIns="45720" rtlCol="0" anchor="ctr"/>
          <a:lstStyle>
            <a:lvl1pPr algn="r">
              <a:defRPr sz="1200">
                <a:solidFill>
                  <a:schemeClr val="tx1">
                    <a:tint val="75000"/>
                  </a:schemeClr>
                </a:solidFill>
              </a:defRPr>
            </a:lvl1pPr>
          </a:lstStyle>
          <a:p>
            <a:fld id="{169AFDA2-3A3F-4563-8DDA-1AF911B967A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5.png"/><Relationship Id="rId26" Type="http://schemas.openxmlformats.org/officeDocument/2006/relationships/image" Target="../media/image23.png"/><Relationship Id="rId39" Type="http://schemas.openxmlformats.org/officeDocument/2006/relationships/image" Target="../media/image36.png"/><Relationship Id="rId21" Type="http://schemas.openxmlformats.org/officeDocument/2006/relationships/image" Target="../media/image18.png"/><Relationship Id="rId34" Type="http://schemas.openxmlformats.org/officeDocument/2006/relationships/image" Target="../media/image31.png"/><Relationship Id="rId42" Type="http://schemas.openxmlformats.org/officeDocument/2006/relationships/image" Target="../media/image39.png"/><Relationship Id="rId47" Type="http://schemas.openxmlformats.org/officeDocument/2006/relationships/image" Target="../media/image44.png"/><Relationship Id="rId50" Type="http://schemas.openxmlformats.org/officeDocument/2006/relationships/image" Target="../media/image47.png"/><Relationship Id="rId55" Type="http://schemas.openxmlformats.org/officeDocument/2006/relationships/image" Target="../media/image52.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png"/><Relationship Id="rId46" Type="http://schemas.openxmlformats.org/officeDocument/2006/relationships/image" Target="../media/image43.png"/><Relationship Id="rId59" Type="http://schemas.openxmlformats.org/officeDocument/2006/relationships/image" Target="../media/image56.png"/><Relationship Id="rId2" Type="http://schemas.openxmlformats.org/officeDocument/2006/relationships/notesSlide" Target="../notesSlides/notesSlide1.xml"/><Relationship Id="rId16" Type="http://schemas.openxmlformats.org/officeDocument/2006/relationships/hyperlink" Target="#_ftnref1"/><Relationship Id="rId20" Type="http://schemas.openxmlformats.org/officeDocument/2006/relationships/image" Target="../media/image17.png"/><Relationship Id="rId29" Type="http://schemas.openxmlformats.org/officeDocument/2006/relationships/image" Target="../media/image26.png"/><Relationship Id="rId41" Type="http://schemas.openxmlformats.org/officeDocument/2006/relationships/image" Target="../media/image38.png"/><Relationship Id="rId54"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4.png"/><Relationship Id="rId40" Type="http://schemas.openxmlformats.org/officeDocument/2006/relationships/image" Target="../media/image37.png"/><Relationship Id="rId45" Type="http://schemas.openxmlformats.org/officeDocument/2006/relationships/image" Target="../media/image42.png"/><Relationship Id="rId53" Type="http://schemas.openxmlformats.org/officeDocument/2006/relationships/image" Target="../media/image50.png"/><Relationship Id="rId58" Type="http://schemas.openxmlformats.org/officeDocument/2006/relationships/image" Target="../media/image55.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3.png"/><Relationship Id="rId49" Type="http://schemas.openxmlformats.org/officeDocument/2006/relationships/image" Target="../media/image46.png"/><Relationship Id="rId57" Type="http://schemas.openxmlformats.org/officeDocument/2006/relationships/image" Target="../media/image54.png"/><Relationship Id="rId10" Type="http://schemas.openxmlformats.org/officeDocument/2006/relationships/image" Target="../media/image8.png"/><Relationship Id="rId19" Type="http://schemas.openxmlformats.org/officeDocument/2006/relationships/image" Target="../media/image16.png"/><Relationship Id="rId31" Type="http://schemas.openxmlformats.org/officeDocument/2006/relationships/image" Target="../media/image28.png"/><Relationship Id="rId44" Type="http://schemas.openxmlformats.org/officeDocument/2006/relationships/image" Target="../media/image41.png"/><Relationship Id="rId52"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 Id="rId43" Type="http://schemas.openxmlformats.org/officeDocument/2006/relationships/image" Target="../media/image40.png"/><Relationship Id="rId48" Type="http://schemas.openxmlformats.org/officeDocument/2006/relationships/image" Target="../media/image45.png"/><Relationship Id="rId56" Type="http://schemas.openxmlformats.org/officeDocument/2006/relationships/image" Target="../media/image53.png"/><Relationship Id="rId8" Type="http://schemas.openxmlformats.org/officeDocument/2006/relationships/image" Target="../media/image6.png"/><Relationship Id="rId51" Type="http://schemas.openxmlformats.org/officeDocument/2006/relationships/image" Target="../media/image48.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tx2">
                <a:lumMod val="60000"/>
                <a:lumOff val="40000"/>
              </a:schemeClr>
            </a:gs>
            <a:gs pos="62000">
              <a:schemeClr val="accent6">
                <a:lumMod val="75000"/>
                <a:alpha val="66000"/>
              </a:schemeClr>
            </a:gs>
            <a:gs pos="43000">
              <a:schemeClr val="accent2">
                <a:lumMod val="60000"/>
                <a:lumOff val="40000"/>
                <a:alpha val="0"/>
              </a:schemeClr>
            </a:gs>
            <a:gs pos="1000">
              <a:schemeClr val="bg1"/>
            </a:gs>
            <a:gs pos="90000">
              <a:srgbClr val="800000"/>
            </a:gs>
            <a:gs pos="6000">
              <a:schemeClr val="bg1"/>
            </a:gs>
            <a:gs pos="32000">
              <a:srgbClr val="FFFF00">
                <a:alpha val="5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6" name="Down Arrow 135"/>
          <p:cNvSpPr/>
          <p:nvPr/>
        </p:nvSpPr>
        <p:spPr>
          <a:xfrm rot="19938863">
            <a:off x="21686994" y="29848779"/>
            <a:ext cx="838200" cy="3087304"/>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Down Arrow 151"/>
          <p:cNvSpPr/>
          <p:nvPr/>
        </p:nvSpPr>
        <p:spPr>
          <a:xfrm rot="21004110">
            <a:off x="19197111" y="30222572"/>
            <a:ext cx="838200" cy="3479630"/>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Down Arrow 147"/>
          <p:cNvSpPr/>
          <p:nvPr/>
        </p:nvSpPr>
        <p:spPr>
          <a:xfrm rot="3152301">
            <a:off x="14211466" y="28888406"/>
            <a:ext cx="838200" cy="5533241"/>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Down Arrow 144"/>
          <p:cNvSpPr/>
          <p:nvPr/>
        </p:nvSpPr>
        <p:spPr>
          <a:xfrm rot="3968483">
            <a:off x="12831318" y="27643157"/>
            <a:ext cx="838200" cy="8146255"/>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Down Arrow 145"/>
          <p:cNvSpPr/>
          <p:nvPr/>
        </p:nvSpPr>
        <p:spPr>
          <a:xfrm rot="1958253">
            <a:off x="17361649" y="30093067"/>
            <a:ext cx="838200" cy="3896118"/>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Down Arrow 142"/>
          <p:cNvSpPr/>
          <p:nvPr/>
        </p:nvSpPr>
        <p:spPr>
          <a:xfrm rot="4607629">
            <a:off x="11728475" y="25533072"/>
            <a:ext cx="838200" cy="12078687"/>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4" name="Picture 113"/>
          <p:cNvPicPr>
            <a:picLocks noChangeAspect="1"/>
          </p:cNvPicPr>
          <p:nvPr/>
        </p:nvPicPr>
        <p:blipFill>
          <a:blip r:embed="rId3" cstate="print">
            <a:alphaModFix amt="32000"/>
          </a:blip>
          <a:stretch>
            <a:fillRect/>
          </a:stretch>
        </p:blipFill>
        <p:spPr>
          <a:xfrm>
            <a:off x="3733800" y="4867275"/>
            <a:ext cx="20802600" cy="20045631"/>
          </a:xfrm>
          <a:prstGeom prst="rect">
            <a:avLst/>
          </a:prstGeom>
        </p:spPr>
      </p:pic>
      <p:pic>
        <p:nvPicPr>
          <p:cNvPr id="159" name="Picture 71"/>
          <p:cNvPicPr>
            <a:picLocks noChangeArrowheads="1"/>
          </p:cNvPicPr>
          <p:nvPr/>
        </p:nvPicPr>
        <p:blipFill>
          <a:blip r:embed="rId4" cstate="print">
            <a:alphaModFix amt="87000"/>
          </a:blip>
          <a:srcRect/>
          <a:stretch>
            <a:fillRect/>
          </a:stretch>
        </p:blipFill>
        <p:spPr bwMode="auto">
          <a:xfrm>
            <a:off x="12420600" y="23383875"/>
            <a:ext cx="7543800" cy="5334000"/>
          </a:xfrm>
          <a:prstGeom prst="rect">
            <a:avLst/>
          </a:prstGeom>
          <a:noFill/>
          <a:ln w="12700" cap="flat">
            <a:noFill/>
            <a:miter lim="800000"/>
            <a:headEnd/>
            <a:tailEnd/>
          </a:ln>
        </p:spPr>
      </p:pic>
      <p:pic>
        <p:nvPicPr>
          <p:cNvPr id="162" name="Picture 73"/>
          <p:cNvPicPr>
            <a:picLocks noChangeArrowheads="1"/>
          </p:cNvPicPr>
          <p:nvPr/>
        </p:nvPicPr>
        <p:blipFill>
          <a:blip r:embed="rId5" cstate="print">
            <a:alphaModFix amt="87000"/>
          </a:blip>
          <a:srcRect/>
          <a:stretch>
            <a:fillRect/>
          </a:stretch>
        </p:blipFill>
        <p:spPr bwMode="auto">
          <a:xfrm>
            <a:off x="8001000" y="22393275"/>
            <a:ext cx="5499100" cy="3848100"/>
          </a:xfrm>
          <a:prstGeom prst="rect">
            <a:avLst/>
          </a:prstGeom>
          <a:noFill/>
          <a:ln w="12700" cap="flat">
            <a:noFill/>
            <a:miter lim="800000"/>
            <a:headEnd/>
            <a:tailEnd/>
          </a:ln>
        </p:spPr>
      </p:pic>
      <p:pic>
        <p:nvPicPr>
          <p:cNvPr id="163" name="Picture 1"/>
          <p:cNvPicPr>
            <a:picLocks noChangeArrowheads="1"/>
          </p:cNvPicPr>
          <p:nvPr/>
        </p:nvPicPr>
        <p:blipFill>
          <a:blip r:embed="rId6" cstate="print">
            <a:alphaModFix amt="88000"/>
          </a:blip>
          <a:srcRect/>
          <a:stretch>
            <a:fillRect/>
          </a:stretch>
        </p:blipFill>
        <p:spPr bwMode="auto">
          <a:xfrm>
            <a:off x="9601200" y="25517475"/>
            <a:ext cx="5219700" cy="4254500"/>
          </a:xfrm>
          <a:prstGeom prst="rect">
            <a:avLst/>
          </a:prstGeom>
          <a:noFill/>
          <a:ln w="12700" cap="flat">
            <a:noFill/>
            <a:miter lim="800000"/>
            <a:headEnd/>
            <a:tailEnd/>
          </a:ln>
        </p:spPr>
      </p:pic>
      <p:pic>
        <p:nvPicPr>
          <p:cNvPr id="160" name="Picture 65"/>
          <p:cNvPicPr>
            <a:picLocks noChangeArrowheads="1"/>
          </p:cNvPicPr>
          <p:nvPr/>
        </p:nvPicPr>
        <p:blipFill>
          <a:blip r:embed="rId7" cstate="print">
            <a:alphaModFix amt="76000"/>
          </a:blip>
          <a:srcRect/>
          <a:stretch>
            <a:fillRect/>
          </a:stretch>
        </p:blipFill>
        <p:spPr bwMode="auto">
          <a:xfrm>
            <a:off x="3886200" y="20412075"/>
            <a:ext cx="5346700" cy="3797300"/>
          </a:xfrm>
          <a:prstGeom prst="rect">
            <a:avLst/>
          </a:prstGeom>
          <a:noFill/>
          <a:ln w="12700" cap="flat">
            <a:noFill/>
            <a:miter lim="800000"/>
            <a:headEnd/>
            <a:tailEnd/>
          </a:ln>
        </p:spPr>
      </p:pic>
      <p:pic>
        <p:nvPicPr>
          <p:cNvPr id="161" name="Picture 67"/>
          <p:cNvPicPr>
            <a:picLocks noChangeArrowheads="1"/>
          </p:cNvPicPr>
          <p:nvPr/>
        </p:nvPicPr>
        <p:blipFill>
          <a:blip r:embed="rId8" cstate="print"/>
          <a:srcRect/>
          <a:stretch>
            <a:fillRect/>
          </a:stretch>
        </p:blipFill>
        <p:spPr bwMode="auto">
          <a:xfrm>
            <a:off x="4191000" y="23231475"/>
            <a:ext cx="5422900" cy="3759200"/>
          </a:xfrm>
          <a:prstGeom prst="rect">
            <a:avLst/>
          </a:prstGeom>
          <a:noFill/>
          <a:ln w="12700" cap="flat">
            <a:noFill/>
            <a:miter lim="800000"/>
            <a:headEnd/>
            <a:tailEnd/>
          </a:ln>
        </p:spPr>
      </p:pic>
      <p:pic>
        <p:nvPicPr>
          <p:cNvPr id="94" name="Picture 93"/>
          <p:cNvPicPr>
            <a:picLocks noChangeAspect="1"/>
          </p:cNvPicPr>
          <p:nvPr/>
        </p:nvPicPr>
        <p:blipFill>
          <a:blip r:embed="rId9" cstate="print"/>
          <a:stretch>
            <a:fillRect/>
          </a:stretch>
        </p:blipFill>
        <p:spPr>
          <a:xfrm>
            <a:off x="11506200" y="16221075"/>
            <a:ext cx="1113183" cy="1219200"/>
          </a:xfrm>
          <a:prstGeom prst="ellipse">
            <a:avLst/>
          </a:prstGeom>
        </p:spPr>
      </p:pic>
      <p:sp>
        <p:nvSpPr>
          <p:cNvPr id="102" name="Line Callout 1 (Accent Bar) 101"/>
          <p:cNvSpPr/>
          <p:nvPr/>
        </p:nvSpPr>
        <p:spPr>
          <a:xfrm rot="5400000">
            <a:off x="16040100" y="22583775"/>
            <a:ext cx="1447800" cy="1219200"/>
          </a:xfrm>
          <a:prstGeom prst="accentCallout1">
            <a:avLst>
              <a:gd name="adj1" fmla="val 18750"/>
              <a:gd name="adj2" fmla="val -8333"/>
              <a:gd name="adj3" fmla="val -268762"/>
              <a:gd name="adj4" fmla="val -78376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descr="biosolenuti final2.png"/>
          <p:cNvPicPr>
            <a:picLocks noChangeAspect="1"/>
          </p:cNvPicPr>
          <p:nvPr/>
        </p:nvPicPr>
        <p:blipFill>
          <a:blip r:embed="rId10" cstate="print"/>
          <a:stretch>
            <a:fillRect/>
          </a:stretch>
        </p:blipFill>
        <p:spPr>
          <a:xfrm>
            <a:off x="11582400" y="16983075"/>
            <a:ext cx="6576448" cy="5105400"/>
          </a:xfrm>
          <a:prstGeom prst="rect">
            <a:avLst/>
          </a:prstGeom>
          <a:effectLst>
            <a:outerShdw blurRad="50800" dist="38100" dir="2700000">
              <a:srgbClr val="000000">
                <a:alpha val="43000"/>
              </a:srgbClr>
            </a:outerShdw>
          </a:effectLst>
          <a:scene3d>
            <a:camera prst="orthographicFront"/>
            <a:lightRig rig="threePt" dir="t"/>
          </a:scene3d>
          <a:sp3d>
            <a:bevelT w="114300" prst="hardEdge"/>
          </a:sp3d>
        </p:spPr>
      </p:pic>
      <p:pic>
        <p:nvPicPr>
          <p:cNvPr id="1027" name="Picture 3" descr="C:\Users\Kalliopi\AppData\Local\Temp\EU2010_left.jpg"/>
          <p:cNvPicPr>
            <a:picLocks noChangeAspect="1" noChangeArrowheads="1"/>
          </p:cNvPicPr>
          <p:nvPr/>
        </p:nvPicPr>
        <p:blipFill>
          <a:blip r:embed="rId11" cstate="print"/>
          <a:srcRect/>
          <a:stretch>
            <a:fillRect/>
          </a:stretch>
        </p:blipFill>
        <p:spPr bwMode="auto">
          <a:xfrm>
            <a:off x="0" y="14149"/>
            <a:ext cx="3781045" cy="39590801"/>
          </a:xfrm>
          <a:prstGeom prst="rect">
            <a:avLst/>
          </a:prstGeom>
          <a:noFill/>
        </p:spPr>
      </p:pic>
      <p:sp>
        <p:nvSpPr>
          <p:cNvPr id="1032" name="Text Box 8"/>
          <p:cNvSpPr txBox="1">
            <a:spLocks noChangeArrowheads="1"/>
          </p:cNvSpPr>
          <p:nvPr/>
        </p:nvSpPr>
        <p:spPr bwMode="auto">
          <a:xfrm>
            <a:off x="3757538" y="0"/>
            <a:ext cx="25046062" cy="1728661"/>
          </a:xfrm>
          <a:prstGeom prst="rect">
            <a:avLst/>
          </a:prstGeom>
          <a:solidFill>
            <a:srgbClr val="111F8A"/>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GB" sz="2800" b="0" i="0" u="none" strike="noStrike" cap="none" normalizeH="0" baseline="0" dirty="0" smtClean="0">
              <a:ln>
                <a:noFill/>
              </a:ln>
              <a:solidFill>
                <a:schemeClr val="bg1"/>
              </a:solidFill>
              <a:effectLst/>
              <a:latin typeface="Verdana" pitchFamily="34" charset="0"/>
              <a:cs typeface="Arial"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r>
              <a:rPr kumimoji="0" lang="en-GB" sz="4000" b="0" i="0" u="none" strike="noStrike" cap="none" normalizeH="0" baseline="0" dirty="0" smtClean="0">
                <a:ln>
                  <a:noFill/>
                </a:ln>
                <a:solidFill>
                  <a:schemeClr val="bg1"/>
                </a:solidFill>
                <a:effectLst/>
                <a:latin typeface="Verdana" pitchFamily="34" charset="0"/>
                <a:cs typeface="Arial" pitchFamily="34" charset="0"/>
              </a:rPr>
              <a:t>    WIRE: Week of Innovative Regions in Europe – Granada, 15</a:t>
            </a:r>
            <a:r>
              <a:rPr kumimoji="0" lang="en-GB" sz="4000" b="0" i="0" u="none" strike="noStrike" cap="none" normalizeH="0" baseline="30000" dirty="0" smtClean="0">
                <a:ln>
                  <a:noFill/>
                </a:ln>
                <a:solidFill>
                  <a:schemeClr val="bg1"/>
                </a:solidFill>
                <a:effectLst/>
                <a:latin typeface="Verdana" pitchFamily="34" charset="0"/>
                <a:cs typeface="Arial" pitchFamily="34" charset="0"/>
              </a:rPr>
              <a:t>th</a:t>
            </a:r>
            <a:r>
              <a:rPr kumimoji="0" lang="en-GB" sz="4000" b="0" i="0" u="none" strike="noStrike" cap="none" normalizeH="0" baseline="0" dirty="0" smtClean="0">
                <a:ln>
                  <a:noFill/>
                </a:ln>
                <a:solidFill>
                  <a:schemeClr val="bg1"/>
                </a:solidFill>
                <a:effectLst/>
                <a:latin typeface="Verdana" pitchFamily="34" charset="0"/>
                <a:cs typeface="Arial" pitchFamily="34" charset="0"/>
              </a:rPr>
              <a:t> – 17</a:t>
            </a:r>
            <a:r>
              <a:rPr kumimoji="0" lang="en-GB" sz="4000" b="0" i="0" u="none" strike="noStrike" cap="none" normalizeH="0" baseline="30000" dirty="0" smtClean="0">
                <a:ln>
                  <a:noFill/>
                </a:ln>
                <a:solidFill>
                  <a:schemeClr val="bg1"/>
                </a:solidFill>
                <a:effectLst/>
                <a:latin typeface="Verdana" pitchFamily="34" charset="0"/>
                <a:cs typeface="Arial" pitchFamily="34" charset="0"/>
              </a:rPr>
              <a:t>th</a:t>
            </a:r>
            <a:r>
              <a:rPr kumimoji="0" lang="en-GB" sz="4000" b="0" i="0" u="none" strike="noStrike" cap="none" normalizeH="0" baseline="0" dirty="0" smtClean="0">
                <a:ln>
                  <a:noFill/>
                </a:ln>
                <a:solidFill>
                  <a:schemeClr val="bg1"/>
                </a:solidFill>
                <a:effectLst/>
                <a:latin typeface="Verdana" pitchFamily="34" charset="0"/>
                <a:cs typeface="Arial" pitchFamily="34" charset="0"/>
              </a:rPr>
              <a:t> March 2010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Footer Placeholder 10"/>
          <p:cNvSpPr>
            <a:spLocks noGrp="1"/>
          </p:cNvSpPr>
          <p:nvPr>
            <p:ph type="ftr" sz="quarter" idx="11"/>
          </p:nvPr>
        </p:nvSpPr>
        <p:spPr>
          <a:xfrm>
            <a:off x="685704" y="38236080"/>
            <a:ext cx="27760706" cy="1368870"/>
          </a:xfrm>
        </p:spPr>
        <p:txBody>
          <a:bodyPr/>
          <a:lstStyle/>
          <a:p>
            <a:r>
              <a:rPr lang="en-US" sz="2400" dirty="0" smtClean="0"/>
              <a:t>This center is combining different European/National/Regional Funds as part of its strategy to be more competitive at European and International level.</a:t>
            </a:r>
            <a:endParaRPr lang="el-GR" sz="2400" dirty="0"/>
          </a:p>
        </p:txBody>
      </p:sp>
      <p:grpSp>
        <p:nvGrpSpPr>
          <p:cNvPr id="31" name="Group 30"/>
          <p:cNvGrpSpPr/>
          <p:nvPr/>
        </p:nvGrpSpPr>
        <p:grpSpPr>
          <a:xfrm>
            <a:off x="3971852" y="38590669"/>
            <a:ext cx="1071570" cy="645752"/>
            <a:chOff x="6972248" y="38733545"/>
            <a:chExt cx="690851" cy="360000"/>
          </a:xfrm>
        </p:grpSpPr>
        <p:pic>
          <p:nvPicPr>
            <p:cNvPr id="15" name="Picture 5" descr="C:\Users\Kalliopi\AppData\Local\Temp\E.jpg"/>
            <p:cNvPicPr>
              <a:picLocks noChangeAspect="1" noChangeArrowheads="1"/>
            </p:cNvPicPr>
            <p:nvPr/>
          </p:nvPicPr>
          <p:blipFill>
            <a:blip r:embed="rId12" cstate="print"/>
            <a:srcRect/>
            <a:stretch>
              <a:fillRect/>
            </a:stretch>
          </p:blipFill>
          <p:spPr bwMode="auto">
            <a:xfrm>
              <a:off x="6972248" y="38733545"/>
              <a:ext cx="262223" cy="360000"/>
            </a:xfrm>
            <a:prstGeom prst="rect">
              <a:avLst/>
            </a:prstGeom>
            <a:noFill/>
          </p:spPr>
        </p:pic>
        <p:pic>
          <p:nvPicPr>
            <p:cNvPr id="16" name="Picture 6" descr="C:\Users\Kalliopi\AppData\Local\Temp\N.jpg"/>
            <p:cNvPicPr>
              <a:picLocks noChangeAspect="1" noChangeArrowheads="1"/>
            </p:cNvPicPr>
            <p:nvPr/>
          </p:nvPicPr>
          <p:blipFill>
            <a:blip r:embed="rId13" cstate="print"/>
            <a:srcRect/>
            <a:stretch>
              <a:fillRect/>
            </a:stretch>
          </p:blipFill>
          <p:spPr bwMode="auto">
            <a:xfrm>
              <a:off x="7186562" y="38733545"/>
              <a:ext cx="262223" cy="360000"/>
            </a:xfrm>
            <a:prstGeom prst="rect">
              <a:avLst/>
            </a:prstGeom>
            <a:noFill/>
          </p:spPr>
        </p:pic>
        <p:pic>
          <p:nvPicPr>
            <p:cNvPr id="17" name="Picture 7" descr="C:\Users\Kalliopi\AppData\Local\Temp\R.jpg"/>
            <p:cNvPicPr>
              <a:picLocks noChangeAspect="1" noChangeArrowheads="1"/>
            </p:cNvPicPr>
            <p:nvPr/>
          </p:nvPicPr>
          <p:blipFill>
            <a:blip r:embed="rId14" cstate="print"/>
            <a:srcRect/>
            <a:stretch>
              <a:fillRect/>
            </a:stretch>
          </p:blipFill>
          <p:spPr bwMode="auto">
            <a:xfrm>
              <a:off x="7400876" y="38733545"/>
              <a:ext cx="262223" cy="360000"/>
            </a:xfrm>
            <a:prstGeom prst="rect">
              <a:avLst/>
            </a:prstGeom>
            <a:noFill/>
          </p:spPr>
        </p:pic>
      </p:grpSp>
      <p:sp>
        <p:nvSpPr>
          <p:cNvPr id="18" name="Rectangle 17"/>
          <p:cNvSpPr/>
          <p:nvPr/>
        </p:nvSpPr>
        <p:spPr>
          <a:xfrm>
            <a:off x="4038600" y="1819275"/>
            <a:ext cx="23926800" cy="286232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18000" b="1" dirty="0" err="1" smtClean="0">
                <a:solidFill>
                  <a:srgbClr val="FFFF00"/>
                </a:solidFill>
                <a:effectLst>
                  <a:outerShdw blurRad="50800" dist="38100" dir="2700000">
                    <a:srgbClr val="000000">
                      <a:alpha val="43000"/>
                    </a:srgbClr>
                  </a:outerShdw>
                </a:effectLst>
                <a:latin typeface="Jazz LET"/>
                <a:cs typeface="Jazz LET"/>
              </a:rPr>
              <a:t>Bio</a:t>
            </a:r>
            <a:r>
              <a:rPr lang="en-US" sz="6000" b="1" dirty="0" err="1" smtClean="0">
                <a:solidFill>
                  <a:schemeClr val="tx1"/>
                </a:solidFill>
                <a:effectLst>
                  <a:outerShdw blurRad="50800" dist="38100" dir="2700000">
                    <a:srgbClr val="000000">
                      <a:alpha val="43000"/>
                    </a:srgbClr>
                  </a:outerShdw>
                </a:effectLst>
                <a:latin typeface="Jazz LET"/>
                <a:cs typeface="Jazz LET"/>
              </a:rPr>
              <a:t>inspired</a:t>
            </a:r>
            <a:r>
              <a:rPr lang="en-US" sz="6000" b="1" dirty="0" smtClean="0">
                <a:solidFill>
                  <a:srgbClr val="CCFFCC"/>
                </a:solidFill>
                <a:effectLst>
                  <a:outerShdw blurRad="50800" dist="38100" dir="2700000">
                    <a:srgbClr val="000000">
                      <a:alpha val="43000"/>
                    </a:srgbClr>
                  </a:outerShdw>
                </a:effectLst>
                <a:latin typeface="Jazz LET"/>
                <a:cs typeface="Jazz LET"/>
              </a:rPr>
              <a:t> </a:t>
            </a:r>
            <a:r>
              <a:rPr lang="en-US" sz="18000" b="1" dirty="0" smtClean="0">
                <a:solidFill>
                  <a:srgbClr val="FFFF00"/>
                </a:solidFill>
                <a:effectLst>
                  <a:outerShdw blurRad="50800" dist="38100" dir="2700000">
                    <a:srgbClr val="000000">
                      <a:alpha val="43000"/>
                    </a:srgbClr>
                  </a:outerShdw>
                </a:effectLst>
                <a:latin typeface="Jazz LET"/>
                <a:cs typeface="Jazz LET"/>
              </a:rPr>
              <a:t>Sol</a:t>
            </a:r>
            <a:r>
              <a:rPr lang="en-US" sz="6000" b="1" dirty="0" smtClean="0">
                <a:solidFill>
                  <a:srgbClr val="000000"/>
                </a:solidFill>
                <a:effectLst>
                  <a:outerShdw blurRad="50800" dist="38100" dir="2700000">
                    <a:srgbClr val="000000">
                      <a:alpha val="43000"/>
                    </a:srgbClr>
                  </a:outerShdw>
                </a:effectLst>
                <a:latin typeface="Jazz LET"/>
                <a:cs typeface="Jazz LET"/>
              </a:rPr>
              <a:t>ar </a:t>
            </a:r>
            <a:r>
              <a:rPr lang="en-US" sz="18000" b="1" dirty="0" smtClean="0">
                <a:solidFill>
                  <a:srgbClr val="FFFF00"/>
                </a:solidFill>
                <a:effectLst>
                  <a:outerShdw blurRad="50800" dist="38100" dir="2700000">
                    <a:srgbClr val="000000">
                      <a:alpha val="43000"/>
                    </a:srgbClr>
                  </a:outerShdw>
                </a:effectLst>
                <a:latin typeface="Jazz LET"/>
                <a:cs typeface="Jazz LET"/>
              </a:rPr>
              <a:t>En</a:t>
            </a:r>
            <a:r>
              <a:rPr lang="en-US" sz="6000" b="1" dirty="0" smtClean="0">
                <a:effectLst>
                  <a:outerShdw blurRad="50800" dist="38100" dir="2700000">
                    <a:srgbClr val="000000">
                      <a:alpha val="43000"/>
                    </a:srgbClr>
                  </a:outerShdw>
                </a:effectLst>
                <a:latin typeface="Jazz LET"/>
                <a:cs typeface="Jazz LET"/>
              </a:rPr>
              <a:t>ergy </a:t>
            </a:r>
            <a:r>
              <a:rPr lang="en-US" sz="18000" b="1" dirty="0" smtClean="0">
                <a:solidFill>
                  <a:srgbClr val="FFFF00"/>
                </a:solidFill>
                <a:effectLst>
                  <a:outerShdw blurRad="50800" dist="38100" dir="2700000">
                    <a:srgbClr val="000000">
                      <a:alpha val="43000"/>
                    </a:srgbClr>
                  </a:outerShdw>
                </a:effectLst>
                <a:latin typeface="Jazz LET"/>
                <a:cs typeface="Jazz LET"/>
              </a:rPr>
              <a:t>Uti</a:t>
            </a:r>
            <a:r>
              <a:rPr lang="en-US" sz="6000" b="1" dirty="0" smtClean="0">
                <a:effectLst>
                  <a:outerShdw blurRad="50800" dist="38100" dir="2700000">
                    <a:srgbClr val="000000">
                      <a:alpha val="43000"/>
                    </a:srgbClr>
                  </a:outerShdw>
                </a:effectLst>
                <a:latin typeface="Jazz LET"/>
                <a:cs typeface="Jazz LET"/>
              </a:rPr>
              <a:t>lization</a:t>
            </a:r>
          </a:p>
        </p:txBody>
      </p:sp>
      <p:pic>
        <p:nvPicPr>
          <p:cNvPr id="1034" name="Picture 10" descr="new europe transp"/>
          <p:cNvPicPr>
            <a:picLocks noChangeAspect="1" noChangeArrowheads="1"/>
          </p:cNvPicPr>
          <p:nvPr/>
        </p:nvPicPr>
        <p:blipFill>
          <a:blip r:embed="rId15" cstate="print"/>
          <a:srcRect/>
          <a:stretch>
            <a:fillRect/>
          </a:stretch>
        </p:blipFill>
        <p:spPr bwMode="auto">
          <a:xfrm>
            <a:off x="24688800" y="4486275"/>
            <a:ext cx="2471654" cy="2471654"/>
          </a:xfrm>
          <a:prstGeom prst="rect">
            <a:avLst/>
          </a:prstGeom>
          <a:noFill/>
          <a:ln w="9525">
            <a:noFill/>
            <a:miter lim="800000"/>
            <a:headEnd/>
            <a:tailEnd/>
          </a:ln>
        </p:spPr>
      </p:pic>
      <p:sp>
        <p:nvSpPr>
          <p:cNvPr id="20" name="Rectangle 19"/>
          <p:cNvSpPr/>
          <p:nvPr/>
        </p:nvSpPr>
        <p:spPr>
          <a:xfrm>
            <a:off x="0" y="11039475"/>
            <a:ext cx="3733800" cy="22436901"/>
          </a:xfrm>
          <a:prstGeom prst="rect">
            <a:avLst/>
          </a:prstGeom>
        </p:spPr>
        <p:txBody>
          <a:bodyPr wrap="square">
            <a:spAutoFit/>
          </a:bodyPr>
          <a:lstStyle/>
          <a:p>
            <a:r>
              <a:rPr lang="en-US" sz="4000" b="1" dirty="0" smtClean="0">
                <a:latin typeface="Arial" pitchFamily="34" charset="0"/>
                <a:cs typeface="Arial" pitchFamily="34" charset="0"/>
              </a:rPr>
              <a:t>Concept of the project:</a:t>
            </a:r>
            <a:endParaRPr lang="el-GR" sz="4000" b="1" dirty="0" smtClean="0">
              <a:latin typeface="Arial" pitchFamily="34" charset="0"/>
              <a:cs typeface="Arial" pitchFamily="34" charset="0"/>
            </a:endParaRPr>
          </a:p>
          <a:p>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The target of the proposed BIOSOLENUTI project is the strengthening of the research capacity as well further development of bioinorganic chemistry lab (LBIC or Laboratory of Bioinorganic Chemistry) at the Chemistry Department of the University of Crete. The scientific concept of BIOSOLENUTI project emerges from a request for a </a:t>
            </a:r>
            <a:r>
              <a:rPr lang="en-US" sz="2800" dirty="0" err="1" smtClean="0">
                <a:latin typeface="Arial" pitchFamily="34" charset="0"/>
                <a:cs typeface="Arial" pitchFamily="34" charset="0"/>
              </a:rPr>
              <a:t>bioinspired</a:t>
            </a:r>
            <a:r>
              <a:rPr lang="en-US" sz="2800" dirty="0" smtClean="0">
                <a:latin typeface="Arial" pitchFamily="34" charset="0"/>
                <a:cs typeface="Arial" pitchFamily="34" charset="0"/>
              </a:rPr>
              <a:t> basic research in revolutionary chemistry for the highly efficient and cost effective production of fuels and electricity by the direct conversion of solar photons. The BIOSOLENUTI project will lead to a substantial development of the LBIC in terms of personnel and equipment but also in terms of a strengthening of the status of LBIC at local (in collaboration with the region of Crete), at national, at European and international level as centre of excellent research and provider of know-how. </a:t>
            </a:r>
            <a:endParaRPr lang="el-GR" sz="2800" dirty="0">
              <a:latin typeface="Arial" pitchFamily="34" charset="0"/>
              <a:cs typeface="Arial" pitchFamily="34" charset="0"/>
            </a:endParaRPr>
          </a:p>
        </p:txBody>
      </p:sp>
      <p:sp>
        <p:nvSpPr>
          <p:cNvPr id="2052" name="Rectangle 4"/>
          <p:cNvSpPr>
            <a:spLocks noChangeArrowheads="1"/>
          </p:cNvSpPr>
          <p:nvPr/>
        </p:nvSpPr>
        <p:spPr bwMode="auto">
          <a:xfrm>
            <a:off x="0" y="0"/>
            <a:ext cx="28803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cs typeface="Arial" pitchFamily="34" charset="0"/>
              </a:rPr>
              <a:t/>
            </a:r>
            <a:br>
              <a:rPr kumimoji="0" lang="el-GR" sz="1800" b="0" i="0" u="none" strike="noStrike" cap="none" normalizeH="0" baseline="0" smtClean="0">
                <a:ln>
                  <a:noFill/>
                </a:ln>
                <a:solidFill>
                  <a:schemeClr val="tx1"/>
                </a:solidFill>
                <a:effectLst/>
                <a:latin typeface="Arial" pitchFamily="34" charset="0"/>
                <a:cs typeface="Arial" pitchFamily="34" charset="0"/>
              </a:rPr>
            </a:b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505950" cy="5080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054" name="Rectangle 6">
            <a:hlinkClick r:id="rId16"/>
          </p:cNvPr>
          <p:cNvSpPr>
            <a:spLocks noChangeArrowheads="1"/>
          </p:cNvSpPr>
          <p:nvPr/>
        </p:nvSpPr>
        <p:spPr bwMode="auto">
          <a:xfrm>
            <a:off x="0" y="50800"/>
            <a:ext cx="28803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a:xfrm>
            <a:off x="3733800" y="37176075"/>
            <a:ext cx="20574000" cy="769441"/>
          </a:xfrm>
          <a:prstGeom prst="rect">
            <a:avLst/>
          </a:prstGeom>
          <a:solidFill>
            <a:schemeClr val="bg2">
              <a:lumMod val="10000"/>
            </a:schemeClr>
          </a:solidFill>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200" dirty="0" smtClean="0">
                <a:latin typeface="Apple Symbols"/>
                <a:cs typeface="Apple Symbols"/>
              </a:rPr>
              <a:t>Laboratory of Bioinorganic Chemistry, Department of Chemistry, University of Crete, PO Box 2208, </a:t>
            </a:r>
            <a:r>
              <a:rPr lang="en-US" sz="2200" dirty="0" err="1" smtClean="0">
                <a:latin typeface="Apple Symbols"/>
                <a:cs typeface="Apple Symbols"/>
              </a:rPr>
              <a:t>Voutes</a:t>
            </a:r>
            <a:r>
              <a:rPr lang="en-US" sz="2200" dirty="0" smtClean="0">
                <a:latin typeface="Apple Symbols"/>
                <a:cs typeface="Apple Symbols"/>
              </a:rPr>
              <a:t>, 71003-Heraklion, Crete, Greece. Email: </a:t>
            </a:r>
            <a:r>
              <a:rPr lang="en-US" sz="2200" dirty="0" smtClean="0">
                <a:solidFill>
                  <a:srgbClr val="FFFF00"/>
                </a:solidFill>
                <a:latin typeface="Apple Symbols"/>
                <a:cs typeface="Apple Symbols"/>
              </a:rPr>
              <a:t>coutsole@chemistry.uoc.gr</a:t>
            </a:r>
            <a:r>
              <a:rPr lang="en-US" sz="2200" dirty="0" smtClean="0">
                <a:latin typeface="Apple Symbols"/>
                <a:cs typeface="Apple Symbols"/>
              </a:rPr>
              <a:t>, Tel.+302810545045,                    </a:t>
            </a:r>
            <a:endParaRPr lang="en-US" sz="2200" dirty="0" smtClean="0">
              <a:solidFill>
                <a:srgbClr val="FFFF00"/>
              </a:solidFill>
              <a:latin typeface="Apple Symbols"/>
              <a:cs typeface="Apple Symbols"/>
            </a:endParaRPr>
          </a:p>
        </p:txBody>
      </p:sp>
      <p:sp>
        <p:nvSpPr>
          <p:cNvPr id="36" name="TextBox 35"/>
          <p:cNvSpPr txBox="1"/>
          <p:nvPr/>
        </p:nvSpPr>
        <p:spPr>
          <a:xfrm>
            <a:off x="5715000" y="4461718"/>
            <a:ext cx="7272744" cy="2908489"/>
          </a:xfrm>
          <a:prstGeom prst="rect">
            <a:avLst/>
          </a:prstGeom>
          <a:noFill/>
        </p:spPr>
        <p:txBody>
          <a:bodyPr wrap="none" rtlCol="0">
            <a:spAutoFit/>
          </a:bodyPr>
          <a:lstStyle/>
          <a:p>
            <a:r>
              <a:rPr lang="en-US" sz="2900" dirty="0" err="1" smtClean="0">
                <a:solidFill>
                  <a:srgbClr val="CCFFCC"/>
                </a:solidFill>
                <a:effectLst>
                  <a:outerShdw blurRad="50800" dist="38100" dir="2700000">
                    <a:srgbClr val="FFFF00">
                      <a:alpha val="43000"/>
                    </a:srgbClr>
                  </a:outerShdw>
                </a:effectLst>
                <a:latin typeface="Jazz LET"/>
                <a:cs typeface="Jazz LET"/>
              </a:rPr>
              <a:t>Athanassios</a:t>
            </a:r>
            <a:r>
              <a:rPr lang="en-US" sz="2900" dirty="0" smtClean="0">
                <a:solidFill>
                  <a:srgbClr val="CCFFCC"/>
                </a:solidFill>
                <a:effectLst>
                  <a:outerShdw blurRad="50800" dist="38100" dir="2700000">
                    <a:srgbClr val="FFFF00">
                      <a:alpha val="43000"/>
                    </a:srgbClr>
                  </a:outerShdw>
                </a:effectLst>
                <a:latin typeface="Jazz LET"/>
                <a:cs typeface="Jazz LET"/>
              </a:rPr>
              <a:t> G. Coutsolelos</a:t>
            </a:r>
          </a:p>
          <a:p>
            <a:r>
              <a:rPr lang="en-US" sz="2900" dirty="0" smtClean="0">
                <a:solidFill>
                  <a:srgbClr val="CCFFCC"/>
                </a:solidFill>
                <a:effectLst>
                  <a:outerShdw blurRad="50800" dist="38100" dir="2700000">
                    <a:srgbClr val="FFFF00">
                      <a:alpha val="43000"/>
                    </a:srgbClr>
                  </a:outerShdw>
                </a:effectLst>
                <a:latin typeface="Jazz LET"/>
                <a:cs typeface="Jazz LET"/>
              </a:rPr>
              <a:t>Region of Crete, Greece</a:t>
            </a:r>
          </a:p>
          <a:p>
            <a:r>
              <a:rPr lang="en-GB" sz="2900" dirty="0" smtClean="0">
                <a:solidFill>
                  <a:srgbClr val="CCFFCC"/>
                </a:solidFill>
                <a:effectLst>
                  <a:outerShdw blurRad="50800" dist="38100" dir="2700000">
                    <a:srgbClr val="FFFF00">
                      <a:alpha val="43000"/>
                    </a:srgbClr>
                  </a:outerShdw>
                </a:effectLst>
                <a:latin typeface="Jazz LET"/>
                <a:cs typeface="Jazz LET"/>
              </a:rPr>
              <a:t>FP7-REGPOT-2008-1  </a:t>
            </a:r>
            <a:r>
              <a:rPr lang="en-GB" sz="2900" dirty="0" smtClean="0">
                <a:solidFill>
                  <a:schemeClr val="accent3">
                    <a:lumMod val="50000"/>
                  </a:schemeClr>
                </a:solidFill>
                <a:effectLst>
                  <a:outerShdw blurRad="50800" dist="38100" dir="2700000">
                    <a:srgbClr val="FFFF00">
                      <a:alpha val="43000"/>
                    </a:srgbClr>
                  </a:outerShdw>
                </a:effectLst>
                <a:latin typeface="Jazz LET"/>
                <a:cs typeface="Jazz LET"/>
              </a:rPr>
              <a:t>No 229927</a:t>
            </a:r>
          </a:p>
          <a:p>
            <a:r>
              <a:rPr lang="en-GB" sz="2400" dirty="0" smtClean="0">
                <a:solidFill>
                  <a:schemeClr val="accent1">
                    <a:lumMod val="75000"/>
                  </a:schemeClr>
                </a:solidFill>
                <a:effectLst>
                  <a:outerShdw blurRad="50800" dist="38100" dir="2700000">
                    <a:srgbClr val="FF0000">
                      <a:alpha val="43000"/>
                    </a:srgbClr>
                  </a:outerShdw>
                </a:effectLst>
                <a:latin typeface="Jazz LET"/>
                <a:cs typeface="Jazz LET"/>
              </a:rPr>
              <a:t>University of Crete, Chemistry Dept</a:t>
            </a:r>
          </a:p>
          <a:p>
            <a:r>
              <a:rPr lang="en-GB" sz="2400" dirty="0" smtClean="0">
                <a:solidFill>
                  <a:schemeClr val="accent1">
                    <a:lumMod val="75000"/>
                  </a:schemeClr>
                </a:solidFill>
                <a:effectLst>
                  <a:outerShdw blurRad="50800" dist="38100" dir="2700000">
                    <a:srgbClr val="FF0000">
                      <a:alpha val="43000"/>
                    </a:srgbClr>
                  </a:outerShdw>
                </a:effectLst>
                <a:latin typeface="Jazz LET"/>
                <a:cs typeface="Jazz LET"/>
              </a:rPr>
              <a:t>Laboratory of Bioinorganic Chemistry</a:t>
            </a:r>
          </a:p>
          <a:p>
            <a:r>
              <a:rPr lang="en-GB" sz="2400" dirty="0" smtClean="0">
                <a:solidFill>
                  <a:schemeClr val="accent1">
                    <a:lumMod val="75000"/>
                  </a:schemeClr>
                </a:solidFill>
                <a:effectLst>
                  <a:outerShdw blurRad="50800" dist="38100" dir="2700000">
                    <a:srgbClr val="FF0000">
                      <a:alpha val="43000"/>
                    </a:srgbClr>
                  </a:outerShdw>
                </a:effectLst>
                <a:latin typeface="Jazz LET"/>
                <a:cs typeface="Jazz LET"/>
              </a:rPr>
              <a:t>PO Box 2208, 71003 </a:t>
            </a:r>
            <a:r>
              <a:rPr lang="en-GB" sz="2400" dirty="0" err="1" smtClean="0">
                <a:solidFill>
                  <a:schemeClr val="accent1">
                    <a:lumMod val="75000"/>
                  </a:schemeClr>
                </a:solidFill>
                <a:effectLst>
                  <a:outerShdw blurRad="50800" dist="38100" dir="2700000">
                    <a:srgbClr val="FF0000">
                      <a:alpha val="43000"/>
                    </a:srgbClr>
                  </a:outerShdw>
                </a:effectLst>
                <a:latin typeface="Jazz LET"/>
                <a:cs typeface="Jazz LET"/>
              </a:rPr>
              <a:t>Heraklion</a:t>
            </a:r>
            <a:r>
              <a:rPr lang="en-GB" sz="2400" dirty="0" smtClean="0">
                <a:solidFill>
                  <a:schemeClr val="accent1">
                    <a:lumMod val="75000"/>
                  </a:schemeClr>
                </a:solidFill>
                <a:effectLst>
                  <a:outerShdw blurRad="50800" dist="38100" dir="2700000">
                    <a:srgbClr val="FF0000">
                      <a:alpha val="43000"/>
                    </a:srgbClr>
                  </a:outerShdw>
                </a:effectLst>
                <a:latin typeface="Jazz LET"/>
                <a:cs typeface="Jazz LET"/>
              </a:rPr>
              <a:t> Crete Greece</a:t>
            </a:r>
          </a:p>
          <a:p>
            <a:r>
              <a:rPr lang="en-GB" sz="2400" dirty="0" err="1" smtClean="0">
                <a:solidFill>
                  <a:srgbClr val="000000"/>
                </a:solidFill>
                <a:effectLst>
                  <a:outerShdw blurRad="50800" dist="38100" dir="2700000">
                    <a:srgbClr val="FF0000">
                      <a:alpha val="43000"/>
                    </a:srgbClr>
                  </a:outerShdw>
                </a:effectLst>
                <a:latin typeface="Jazz LET"/>
                <a:cs typeface="Jazz LET"/>
              </a:rPr>
              <a:t>Unesco</a:t>
            </a:r>
            <a:r>
              <a:rPr lang="en-GB" sz="2400" dirty="0" smtClean="0">
                <a:solidFill>
                  <a:srgbClr val="000000"/>
                </a:solidFill>
                <a:effectLst>
                  <a:outerShdw blurRad="50800" dist="38100" dir="2700000">
                    <a:srgbClr val="FF0000">
                      <a:alpha val="43000"/>
                    </a:srgbClr>
                  </a:outerShdw>
                </a:effectLst>
                <a:latin typeface="Jazz LET"/>
                <a:cs typeface="Jazz LET"/>
              </a:rPr>
              <a:t> code 2399</a:t>
            </a:r>
            <a:endParaRPr lang="el-GR" sz="2400" dirty="0">
              <a:solidFill>
                <a:srgbClr val="000000"/>
              </a:solidFill>
              <a:effectLst>
                <a:outerShdw blurRad="50800" dist="38100" dir="2700000">
                  <a:srgbClr val="FF0000">
                    <a:alpha val="43000"/>
                  </a:srgbClr>
                </a:outerShdw>
              </a:effectLst>
              <a:latin typeface="Jazz LET"/>
              <a:cs typeface="Jazz LET"/>
            </a:endParaRPr>
          </a:p>
        </p:txBody>
      </p:sp>
      <p:sp>
        <p:nvSpPr>
          <p:cNvPr id="134" name="Rectangle 133"/>
          <p:cNvSpPr/>
          <p:nvPr/>
        </p:nvSpPr>
        <p:spPr>
          <a:xfrm>
            <a:off x="24797135" y="28936087"/>
            <a:ext cx="4006465" cy="1077188"/>
          </a:xfrm>
          <a:prstGeom prst="rect">
            <a:avLst/>
          </a:prstGeom>
          <a:ln>
            <a:noFill/>
          </a:ln>
        </p:spPr>
        <p:txBody>
          <a:bodyPr wrap="square" lIns="91411" tIns="45705" rIns="91411" bIns="45705">
            <a:spAutoFit/>
          </a:bodyPr>
          <a:lstStyle/>
          <a:p>
            <a:pPr lvl="0" algn="ctr"/>
            <a:r>
              <a:rPr lang="en-US" sz="3200" b="1" dirty="0">
                <a:latin typeface="Arial" pitchFamily="34" charset="0"/>
                <a:cs typeface="Arial" pitchFamily="34" charset="0"/>
              </a:rPr>
              <a:t>WP </a:t>
            </a:r>
            <a:r>
              <a:rPr lang="en-US" sz="3200" b="1" dirty="0" smtClean="0">
                <a:latin typeface="Arial" pitchFamily="34" charset="0"/>
                <a:cs typeface="Arial" pitchFamily="34" charset="0"/>
              </a:rPr>
              <a:t>4 </a:t>
            </a:r>
            <a:r>
              <a:rPr lang="en-US" sz="3200" b="1" dirty="0" smtClean="0">
                <a:solidFill>
                  <a:srgbClr val="0033CC"/>
                </a:solidFill>
                <a:latin typeface="Arial" pitchFamily="34" charset="0"/>
                <a:cs typeface="Arial" pitchFamily="34" charset="0"/>
              </a:rPr>
              <a:t>International</a:t>
            </a:r>
            <a:endParaRPr lang="en-US" sz="3200" b="1" dirty="0">
              <a:solidFill>
                <a:srgbClr val="0033CC"/>
              </a:solidFill>
              <a:latin typeface="Arial" pitchFamily="34" charset="0"/>
              <a:cs typeface="Arial" pitchFamily="34" charset="0"/>
            </a:endParaRPr>
          </a:p>
          <a:p>
            <a:pPr lvl="0" algn="r"/>
            <a:r>
              <a:rPr lang="en-US" sz="3200" b="1" dirty="0">
                <a:solidFill>
                  <a:srgbClr val="0033CC"/>
                </a:solidFill>
                <a:latin typeface="Arial" pitchFamily="34" charset="0"/>
                <a:cs typeface="Arial" pitchFamily="34" charset="0"/>
              </a:rPr>
              <a:t>Conference</a:t>
            </a:r>
            <a:endParaRPr lang="el-GR" sz="3200" b="1" dirty="0">
              <a:solidFill>
                <a:srgbClr val="0033CC"/>
              </a:solidFill>
              <a:latin typeface="Arial" pitchFamily="34" charset="0"/>
              <a:cs typeface="Arial" pitchFamily="34" charset="0"/>
            </a:endParaRPr>
          </a:p>
        </p:txBody>
      </p:sp>
      <p:pic>
        <p:nvPicPr>
          <p:cNvPr id="137" name="Picture 3"/>
          <p:cNvPicPr>
            <a:picLocks noChangeAspect="1" noChangeArrowheads="1"/>
          </p:cNvPicPr>
          <p:nvPr/>
        </p:nvPicPr>
        <p:blipFill>
          <a:blip r:embed="rId17" cstate="print"/>
          <a:srcRect/>
          <a:stretch>
            <a:fillRect/>
          </a:stretch>
        </p:blipFill>
        <p:spPr bwMode="auto">
          <a:xfrm>
            <a:off x="10363200" y="18278475"/>
            <a:ext cx="1965535" cy="1981200"/>
          </a:xfrm>
          <a:prstGeom prst="ellipse">
            <a:avLst/>
          </a:prstGeom>
          <a:noFill/>
          <a:ln w="9525">
            <a:noFill/>
            <a:miter lim="800000"/>
            <a:headEnd/>
            <a:tailEnd/>
          </a:ln>
        </p:spPr>
      </p:pic>
      <p:sp>
        <p:nvSpPr>
          <p:cNvPr id="139" name="TextBox 138"/>
          <p:cNvSpPr txBox="1"/>
          <p:nvPr/>
        </p:nvSpPr>
        <p:spPr>
          <a:xfrm>
            <a:off x="20269200" y="22469475"/>
            <a:ext cx="8158720" cy="523190"/>
          </a:xfrm>
          <a:prstGeom prst="rect">
            <a:avLst/>
          </a:prstGeom>
          <a:noFill/>
        </p:spPr>
        <p:txBody>
          <a:bodyPr wrap="none" lIns="91411" tIns="45705" rIns="91411" bIns="45705" rtlCol="0">
            <a:spAutoFit/>
          </a:bodyPr>
          <a:lstStyle/>
          <a:p>
            <a:r>
              <a:rPr lang="en-US" sz="2800" b="1" dirty="0" smtClean="0">
                <a:latin typeface="Arial" pitchFamily="34" charset="0"/>
                <a:cs typeface="Arial" pitchFamily="34" charset="0"/>
              </a:rPr>
              <a:t>MALDI-TOF MS with LC  was installed 14-12-09</a:t>
            </a:r>
            <a:endParaRPr lang="el-GR" sz="2800" b="1" dirty="0">
              <a:latin typeface="Arial" pitchFamily="34" charset="0"/>
              <a:cs typeface="Arial" pitchFamily="34" charset="0"/>
            </a:endParaRPr>
          </a:p>
        </p:txBody>
      </p:sp>
      <p:sp>
        <p:nvSpPr>
          <p:cNvPr id="142" name="Rounded Rectangular Callout 141"/>
          <p:cNvSpPr/>
          <p:nvPr/>
        </p:nvSpPr>
        <p:spPr>
          <a:xfrm>
            <a:off x="20802600" y="26050875"/>
            <a:ext cx="3276600" cy="1219200"/>
          </a:xfrm>
          <a:prstGeom prst="wedgeRoundRectCallout">
            <a:avLst>
              <a:gd name="adj1" fmla="val 39537"/>
              <a:gd name="adj2" fmla="val -13016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r>
              <a:rPr lang="en-US" sz="2000" dirty="0" smtClean="0">
                <a:solidFill>
                  <a:schemeClr val="tx1"/>
                </a:solidFill>
                <a:latin typeface="Arial" pitchFamily="34" charset="0"/>
                <a:cs typeface="Arial" pitchFamily="34" charset="0"/>
              </a:rPr>
              <a:t>Meeting of the Scientific Committee  January 15-16 2010</a:t>
            </a:r>
            <a:endParaRPr lang="el-GR" sz="2000" dirty="0">
              <a:solidFill>
                <a:schemeClr val="tx1"/>
              </a:solidFill>
              <a:latin typeface="Arial" pitchFamily="34" charset="0"/>
              <a:cs typeface="Arial" pitchFamily="34" charset="0"/>
            </a:endParaRPr>
          </a:p>
        </p:txBody>
      </p:sp>
      <p:sp>
        <p:nvSpPr>
          <p:cNvPr id="144" name="Rounded Rectangular Callout 143"/>
          <p:cNvSpPr/>
          <p:nvPr/>
        </p:nvSpPr>
        <p:spPr>
          <a:xfrm>
            <a:off x="23469600" y="27422475"/>
            <a:ext cx="3505200" cy="1066800"/>
          </a:xfrm>
          <a:prstGeom prst="wedgeRoundRectCallout">
            <a:avLst>
              <a:gd name="adj1" fmla="val -4478"/>
              <a:gd name="adj2" fmla="val -22189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r>
              <a:rPr lang="en-US" sz="2000" dirty="0" smtClean="0">
                <a:solidFill>
                  <a:schemeClr val="tx1"/>
                </a:solidFill>
                <a:latin typeface="Arial" pitchFamily="34" charset="0"/>
                <a:cs typeface="Arial" pitchFamily="34" charset="0"/>
              </a:rPr>
              <a:t>Presentation of the project to the local community through newspaper articles</a:t>
            </a:r>
          </a:p>
          <a:p>
            <a:pPr algn="just"/>
            <a:endParaRPr lang="el-GR" sz="2000" dirty="0">
              <a:solidFill>
                <a:schemeClr val="tx1"/>
              </a:solidFill>
              <a:latin typeface="Arial" pitchFamily="34" charset="0"/>
              <a:cs typeface="Arial" pitchFamily="34" charset="0"/>
            </a:endParaRPr>
          </a:p>
        </p:txBody>
      </p:sp>
      <p:grpSp>
        <p:nvGrpSpPr>
          <p:cNvPr id="19" name="Group 18"/>
          <p:cNvGrpSpPr/>
          <p:nvPr/>
        </p:nvGrpSpPr>
        <p:grpSpPr>
          <a:xfrm>
            <a:off x="24974624" y="7080891"/>
            <a:ext cx="2071702" cy="1148628"/>
            <a:chOff x="25711684" y="2508859"/>
            <a:chExt cx="1406080" cy="720000"/>
          </a:xfrm>
        </p:grpSpPr>
        <p:pic>
          <p:nvPicPr>
            <p:cNvPr id="1029" name="Picture 5" descr="C:\Users\Kalliopi\AppData\Local\Temp\E.jpg"/>
            <p:cNvPicPr>
              <a:picLocks noChangeAspect="1" noChangeArrowheads="1"/>
            </p:cNvPicPr>
            <p:nvPr/>
          </p:nvPicPr>
          <p:blipFill>
            <a:blip r:embed="rId12" cstate="print"/>
            <a:srcRect/>
            <a:stretch>
              <a:fillRect/>
            </a:stretch>
          </p:blipFill>
          <p:spPr bwMode="auto">
            <a:xfrm>
              <a:off x="25711684" y="2508859"/>
              <a:ext cx="524445" cy="720000"/>
            </a:xfrm>
            <a:prstGeom prst="rect">
              <a:avLst/>
            </a:prstGeom>
            <a:noFill/>
          </p:spPr>
        </p:pic>
        <p:pic>
          <p:nvPicPr>
            <p:cNvPr id="1030" name="Picture 6" descr="C:\Users\Kalliopi\AppData\Local\Temp\N.jpg"/>
            <p:cNvPicPr>
              <a:picLocks noChangeAspect="1" noChangeArrowheads="1"/>
            </p:cNvPicPr>
            <p:nvPr/>
          </p:nvPicPr>
          <p:blipFill>
            <a:blip r:embed="rId13" cstate="print"/>
            <a:srcRect/>
            <a:stretch>
              <a:fillRect/>
            </a:stretch>
          </p:blipFill>
          <p:spPr bwMode="auto">
            <a:xfrm>
              <a:off x="26164691" y="2508859"/>
              <a:ext cx="524445" cy="720000"/>
            </a:xfrm>
            <a:prstGeom prst="rect">
              <a:avLst/>
            </a:prstGeom>
            <a:noFill/>
          </p:spPr>
        </p:pic>
        <p:pic>
          <p:nvPicPr>
            <p:cNvPr id="1031" name="Picture 7" descr="C:\Users\Kalliopi\AppData\Local\Temp\R.jpg"/>
            <p:cNvPicPr>
              <a:picLocks noChangeAspect="1" noChangeArrowheads="1"/>
            </p:cNvPicPr>
            <p:nvPr/>
          </p:nvPicPr>
          <p:blipFill>
            <a:blip r:embed="rId14" cstate="print"/>
            <a:srcRect/>
            <a:stretch>
              <a:fillRect/>
            </a:stretch>
          </p:blipFill>
          <p:spPr bwMode="auto">
            <a:xfrm>
              <a:off x="26593319" y="2508859"/>
              <a:ext cx="524445" cy="720000"/>
            </a:xfrm>
            <a:prstGeom prst="rect">
              <a:avLst/>
            </a:prstGeom>
            <a:noFill/>
          </p:spPr>
        </p:pic>
      </p:grpSp>
      <p:sp>
        <p:nvSpPr>
          <p:cNvPr id="63" name="Rectangle 62"/>
          <p:cNvSpPr/>
          <p:nvPr/>
        </p:nvSpPr>
        <p:spPr>
          <a:xfrm>
            <a:off x="76200" y="5019675"/>
            <a:ext cx="7953245" cy="1524000"/>
          </a:xfrm>
          <a:prstGeom prst="rect">
            <a:avLst/>
          </a:prstGeom>
          <a:effectLst>
            <a:outerShdw blurRad="76200" dist="12700" dir="8100000" sy="-23000" kx="800400" algn="br">
              <a:srgbClr val="000000">
                <a:alpha val="15000"/>
              </a:srgbClr>
            </a:outerShdw>
          </a:effectLst>
          <a:scene3d>
            <a:camera prst="isometricOffAxis2Right">
              <a:rot lat="1080000" lon="17760000" rev="0"/>
            </a:camera>
            <a:lightRig rig="threePt" dir="t"/>
          </a:scene3d>
        </p:spPr>
        <p:style>
          <a:lnRef idx="1">
            <a:schemeClr val="accent2"/>
          </a:lnRef>
          <a:fillRef idx="3">
            <a:schemeClr val="accent2"/>
          </a:fillRef>
          <a:effectRef idx="2">
            <a:schemeClr val="accent2"/>
          </a:effectRef>
          <a:fontRef idx="minor">
            <a:schemeClr val="lt1"/>
          </a:fontRef>
        </p:style>
        <p:txBody>
          <a:bodyPr wrap="square">
            <a:prstTxWarp prst="textFadeUp">
              <a:avLst>
                <a:gd name="adj" fmla="val 11936"/>
              </a:avLst>
            </a:prstTxWarp>
            <a:spAutoFit/>
          </a:bodyPr>
          <a:lstStyle/>
          <a:p>
            <a:pPr algn="just"/>
            <a:r>
              <a:rPr lang="en-US" sz="4000" i="1" dirty="0" smtClean="0">
                <a:effectLst>
                  <a:outerShdw blurRad="50800" dist="38100" dir="18900000" algn="tr">
                    <a:srgbClr val="000000">
                      <a:alpha val="43000"/>
                    </a:srgbClr>
                  </a:outerShdw>
                </a:effectLst>
                <a:latin typeface="Arial" pitchFamily="34" charset="0"/>
                <a:cs typeface="Arial" pitchFamily="34" charset="0"/>
              </a:rPr>
              <a:t> </a:t>
            </a:r>
            <a:r>
              <a:rPr lang="en-US" sz="4000" dirty="0" smtClean="0">
                <a:effectLst>
                  <a:outerShdw blurRad="50800" dist="38100" dir="18900000" algn="tr">
                    <a:srgbClr val="000000">
                      <a:alpha val="43000"/>
                    </a:srgbClr>
                  </a:outerShdw>
                </a:effectLst>
                <a:latin typeface="Jazz LET"/>
                <a:cs typeface="Jazz LET"/>
              </a:rPr>
              <a:t>M arch 2009 –April 2012 </a:t>
            </a:r>
            <a:endParaRPr lang="el-GR" sz="4000" dirty="0">
              <a:effectLst>
                <a:outerShdw blurRad="50800" dist="38100" dir="18900000" algn="tr">
                  <a:srgbClr val="000000">
                    <a:alpha val="43000"/>
                  </a:srgbClr>
                </a:outerShdw>
              </a:effectLst>
              <a:latin typeface="Bauhaus 93"/>
              <a:cs typeface="Bauhaus 93"/>
            </a:endParaRPr>
          </a:p>
        </p:txBody>
      </p:sp>
      <p:pic>
        <p:nvPicPr>
          <p:cNvPr id="66" name="Picture 65" descr="FP7-cap-transparent.png"/>
          <p:cNvPicPr>
            <a:picLocks noChangeAspect="1"/>
          </p:cNvPicPr>
          <p:nvPr/>
        </p:nvPicPr>
        <p:blipFill>
          <a:blip r:embed="rId18" cstate="print"/>
          <a:stretch>
            <a:fillRect/>
          </a:stretch>
        </p:blipFill>
        <p:spPr>
          <a:xfrm>
            <a:off x="26180703" y="37023675"/>
            <a:ext cx="2622897" cy="2133600"/>
          </a:xfrm>
          <a:prstGeom prst="rect">
            <a:avLst/>
          </a:prstGeom>
          <a:effectLst>
            <a:outerShdw blurRad="50800" dist="38100" dir="2700000">
              <a:srgbClr val="FFFF00">
                <a:alpha val="43000"/>
              </a:srgbClr>
            </a:outerShdw>
          </a:effectLst>
        </p:spPr>
      </p:pic>
      <p:pic>
        <p:nvPicPr>
          <p:cNvPr id="68" name="Picture 67" descr="EC.png"/>
          <p:cNvPicPr>
            <a:picLocks noChangeAspect="1"/>
          </p:cNvPicPr>
          <p:nvPr/>
        </p:nvPicPr>
        <p:blipFill>
          <a:blip r:embed="rId19" cstate="print"/>
          <a:stretch>
            <a:fillRect/>
          </a:stretch>
        </p:blipFill>
        <p:spPr>
          <a:xfrm>
            <a:off x="24460200" y="37176075"/>
            <a:ext cx="1691696" cy="1984314"/>
          </a:xfrm>
          <a:prstGeom prst="rect">
            <a:avLst/>
          </a:prstGeom>
          <a:effectLst>
            <a:outerShdw blurRad="50800" dist="38100" dir="2700000">
              <a:schemeClr val="bg1">
                <a:alpha val="43000"/>
              </a:schemeClr>
            </a:outerShdw>
          </a:effectLst>
        </p:spPr>
      </p:pic>
      <p:sp>
        <p:nvSpPr>
          <p:cNvPr id="69" name="TextBox 68"/>
          <p:cNvSpPr txBox="1"/>
          <p:nvPr/>
        </p:nvSpPr>
        <p:spPr>
          <a:xfrm>
            <a:off x="21869400" y="8296275"/>
            <a:ext cx="2430273"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Jazz LET"/>
                <a:cs typeface="Jazz LET"/>
              </a:rPr>
              <a:t>S</a:t>
            </a: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trenghts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0" name="TextBox 69"/>
          <p:cNvSpPr txBox="1"/>
          <p:nvPr/>
        </p:nvSpPr>
        <p:spPr>
          <a:xfrm>
            <a:off x="16916400" y="10125075"/>
            <a:ext cx="3057247"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Jazz LET"/>
                <a:cs typeface="Jazz LET"/>
              </a:rPr>
              <a:t>W</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eaknesses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1" name="TextBox 70"/>
          <p:cNvSpPr txBox="1"/>
          <p:nvPr/>
        </p:nvSpPr>
        <p:spPr>
          <a:xfrm>
            <a:off x="23926800" y="12106275"/>
            <a:ext cx="3690859" cy="150810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Jazz LET"/>
                <a:cs typeface="Jazz LET"/>
              </a:rPr>
              <a:t>O</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pportunities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2" name="TextBox 71"/>
          <p:cNvSpPr txBox="1"/>
          <p:nvPr/>
        </p:nvSpPr>
        <p:spPr>
          <a:xfrm>
            <a:off x="19583400" y="14239875"/>
            <a:ext cx="1915909" cy="150810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9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Jazz LET"/>
                <a:cs typeface="Jazz LET"/>
              </a:rPr>
              <a:t>T</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hreat</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4" name="TextBox 73"/>
          <p:cNvSpPr txBox="1"/>
          <p:nvPr/>
        </p:nvSpPr>
        <p:spPr>
          <a:xfrm>
            <a:off x="16078200" y="8220075"/>
            <a:ext cx="5257800" cy="1569660"/>
          </a:xfrm>
          <a:prstGeom prst="rect">
            <a:avLst/>
          </a:prstGeom>
          <a:noFill/>
        </p:spPr>
        <p:txBody>
          <a:bodyPr vert="horz" wrap="square" rtlCol="0">
            <a:prstTxWarp prst="textNoShape">
              <a:avLst/>
            </a:prstTxWarp>
            <a:spAutoFit/>
          </a:bodyPr>
          <a:lstStyle/>
          <a:p>
            <a:pPr algn="r">
              <a:buFontTx/>
              <a:buChar char="-"/>
            </a:pPr>
            <a:r>
              <a:rPr lang="en-US" sz="3200" dirty="0" smtClean="0"/>
              <a:t>Experience on the subject</a:t>
            </a:r>
          </a:p>
          <a:p>
            <a:pPr algn="r">
              <a:buFontTx/>
              <a:buChar char="-"/>
            </a:pPr>
            <a:r>
              <a:rPr lang="en-US" sz="3200" dirty="0" smtClean="0"/>
              <a:t>Location</a:t>
            </a:r>
          </a:p>
          <a:p>
            <a:pPr algn="r"/>
            <a:r>
              <a:rPr lang="en-US" sz="3200" dirty="0" smtClean="0"/>
              <a:t>-Creativity</a:t>
            </a:r>
          </a:p>
        </p:txBody>
      </p:sp>
      <p:sp>
        <p:nvSpPr>
          <p:cNvPr id="75" name="TextBox 74"/>
          <p:cNvSpPr txBox="1"/>
          <p:nvPr/>
        </p:nvSpPr>
        <p:spPr>
          <a:xfrm>
            <a:off x="20497800" y="10125075"/>
            <a:ext cx="7283965" cy="2062103"/>
          </a:xfrm>
          <a:prstGeom prst="rect">
            <a:avLst/>
          </a:prstGeom>
          <a:noFill/>
        </p:spPr>
        <p:txBody>
          <a:bodyPr wrap="none" rtlCol="0">
            <a:prstTxWarp prst="textNoShape">
              <a:avLst/>
            </a:prstTxWarp>
            <a:spAutoFit/>
          </a:bodyPr>
          <a:lstStyle/>
          <a:p>
            <a:pPr>
              <a:buFontTx/>
              <a:buChar char="-"/>
            </a:pPr>
            <a:r>
              <a:rPr lang="en-US" sz="3200" dirty="0" smtClean="0"/>
              <a:t>On time recruitment of talent individuals.</a:t>
            </a:r>
          </a:p>
          <a:p>
            <a:r>
              <a:rPr lang="en-US" sz="3200" dirty="0" smtClean="0"/>
              <a:t>-Many ideas may find difficulties to realize, </a:t>
            </a:r>
          </a:p>
          <a:p>
            <a:r>
              <a:rPr lang="en-US" sz="3200" dirty="0" smtClean="0"/>
              <a:t>lack of both suitable upgraded facilities </a:t>
            </a:r>
          </a:p>
          <a:p>
            <a:r>
              <a:rPr lang="en-US" sz="3200" dirty="0" smtClean="0"/>
              <a:t>and/or new equipments.</a:t>
            </a:r>
            <a:endParaRPr lang="en-US" sz="3200" dirty="0"/>
          </a:p>
        </p:txBody>
      </p:sp>
      <p:sp>
        <p:nvSpPr>
          <p:cNvPr id="76" name="TextBox 75"/>
          <p:cNvSpPr txBox="1"/>
          <p:nvPr/>
        </p:nvSpPr>
        <p:spPr>
          <a:xfrm>
            <a:off x="15392400" y="12182475"/>
            <a:ext cx="7833905" cy="2554545"/>
          </a:xfrm>
          <a:prstGeom prst="rect">
            <a:avLst/>
          </a:prstGeom>
          <a:noFill/>
        </p:spPr>
        <p:txBody>
          <a:bodyPr wrap="square" rtlCol="0">
            <a:prstTxWarp prst="textNoShape">
              <a:avLst/>
            </a:prstTxWarp>
            <a:spAutoFit/>
          </a:bodyPr>
          <a:lstStyle/>
          <a:p>
            <a:pPr algn="r">
              <a:buFontTx/>
              <a:buChar char="-"/>
            </a:pPr>
            <a:r>
              <a:rPr lang="en-US" sz="3200" dirty="0" smtClean="0"/>
              <a:t>Exchange of known-how and experience</a:t>
            </a:r>
          </a:p>
          <a:p>
            <a:pPr algn="r"/>
            <a:r>
              <a:rPr lang="en-US" sz="3200" dirty="0" smtClean="0"/>
              <a:t>-The contribution to the design of new </a:t>
            </a:r>
          </a:p>
          <a:p>
            <a:pPr algn="r"/>
            <a:r>
              <a:rPr lang="en-US" sz="3200" dirty="0" smtClean="0"/>
              <a:t>functional materials</a:t>
            </a:r>
          </a:p>
          <a:p>
            <a:pPr algn="r"/>
            <a:r>
              <a:rPr lang="en-US" sz="3200" dirty="0" smtClean="0"/>
              <a:t>-Increase the contact with problems relatives </a:t>
            </a:r>
          </a:p>
          <a:p>
            <a:pPr algn="r"/>
            <a:r>
              <a:rPr lang="en-US" sz="3200" dirty="0" smtClean="0"/>
              <a:t>for wealth and welfare of society</a:t>
            </a:r>
            <a:endParaRPr lang="en-US" sz="3200" dirty="0"/>
          </a:p>
        </p:txBody>
      </p:sp>
      <p:sp>
        <p:nvSpPr>
          <p:cNvPr id="78" name="TextBox 77"/>
          <p:cNvSpPr txBox="1"/>
          <p:nvPr/>
        </p:nvSpPr>
        <p:spPr>
          <a:xfrm>
            <a:off x="21443161" y="14697075"/>
            <a:ext cx="7055639" cy="1569660"/>
          </a:xfrm>
          <a:prstGeom prst="rect">
            <a:avLst/>
          </a:prstGeom>
          <a:noFill/>
        </p:spPr>
        <p:txBody>
          <a:bodyPr wrap="square" rtlCol="0">
            <a:prstTxWarp prst="textNoShape">
              <a:avLst/>
            </a:prstTxWarp>
            <a:spAutoFit/>
          </a:bodyPr>
          <a:lstStyle/>
          <a:p>
            <a:r>
              <a:rPr lang="en-US" sz="3200" dirty="0" smtClean="0"/>
              <a:t>- Complementary products</a:t>
            </a:r>
          </a:p>
          <a:p>
            <a:r>
              <a:rPr lang="en-US" sz="3200" dirty="0" smtClean="0"/>
              <a:t>- The public and government contribution and/or participation. </a:t>
            </a:r>
            <a:endParaRPr lang="en-US" sz="3200" dirty="0"/>
          </a:p>
        </p:txBody>
      </p:sp>
      <p:sp>
        <p:nvSpPr>
          <p:cNvPr id="21" name="TextBox 20"/>
          <p:cNvSpPr txBox="1"/>
          <p:nvPr/>
        </p:nvSpPr>
        <p:spPr>
          <a:xfrm>
            <a:off x="3810000" y="8753475"/>
            <a:ext cx="11734800" cy="4647426"/>
          </a:xfrm>
          <a:prstGeom prst="rect">
            <a:avLst/>
          </a:prstGeom>
          <a:noFill/>
          <a:effectLst>
            <a:reflection stA="0" endPos="0" dir="5400000" sy="-100000" algn="bl" rotWithShape="0"/>
          </a:effectLst>
          <a:scene3d>
            <a:camera prst="orthographicFront"/>
            <a:lightRig rig="threePt" dir="t"/>
          </a:scene3d>
          <a:sp3d>
            <a:bevelT/>
          </a:sp3d>
        </p:spPr>
        <p:txBody>
          <a:bodyPr vert="horz" wrap="square" rtlCol="0">
            <a:prstTxWarp prst="textNoShape">
              <a:avLst/>
            </a:prstTxWarp>
            <a:spAutoFit/>
          </a:bodyPr>
          <a:lstStyle/>
          <a:p>
            <a:r>
              <a:rPr lang="en-US" sz="3200" b="1" dirty="0" smtClean="0">
                <a:latin typeface="Arial" pitchFamily="34" charset="0"/>
                <a:cs typeface="Arial" pitchFamily="34" charset="0"/>
              </a:rPr>
              <a:t>Recruitment of experienced researchers</a:t>
            </a:r>
          </a:p>
          <a:p>
            <a:pPr lvl="0"/>
            <a:r>
              <a:rPr lang="en-US" sz="2800" dirty="0" smtClean="0">
                <a:cs typeface="Jazz LET"/>
              </a:rPr>
              <a:t>The team of LBIC of the Chemistry Department is enlarged with experienced researchers, recruiting two Nationals and one European. </a:t>
            </a:r>
          </a:p>
          <a:p>
            <a:pPr>
              <a:buFont typeface="Arial" pitchFamily="34" charset="0"/>
              <a:buChar char="•"/>
            </a:pPr>
            <a:r>
              <a:rPr lang="en-US" sz="3200" b="1" dirty="0" smtClean="0">
                <a:latin typeface="Arial" pitchFamily="34" charset="0"/>
                <a:cs typeface="Arial" pitchFamily="34" charset="0"/>
              </a:rPr>
              <a:t> Exchange of know-how and </a:t>
            </a:r>
            <a:r>
              <a:rPr lang="en-US" sz="3200" b="1" dirty="0" err="1" smtClean="0">
                <a:latin typeface="Arial" pitchFamily="34" charset="0"/>
                <a:cs typeface="Arial" pitchFamily="34" charset="0"/>
              </a:rPr>
              <a:t>experiece</a:t>
            </a:r>
            <a:endParaRPr lang="en-US" sz="3200" b="1" dirty="0" smtClean="0">
              <a:latin typeface="Arial" pitchFamily="34" charset="0"/>
              <a:cs typeface="Arial" pitchFamily="34" charset="0"/>
            </a:endParaRPr>
          </a:p>
          <a:p>
            <a:pPr>
              <a:buFont typeface="Arial" pitchFamily="34" charset="0"/>
              <a:buChar char="•"/>
            </a:pPr>
            <a:r>
              <a:rPr lang="en-US" sz="3200" b="1" dirty="0" smtClean="0">
                <a:latin typeface="Arial" pitchFamily="34" charset="0"/>
                <a:cs typeface="Arial" pitchFamily="34" charset="0"/>
              </a:rPr>
              <a:t> Acquisition/upgrade of the scientific equipments</a:t>
            </a:r>
          </a:p>
          <a:p>
            <a:pPr>
              <a:buFont typeface="Arial" pitchFamily="34" charset="0"/>
              <a:buChar char="•"/>
            </a:pPr>
            <a:r>
              <a:rPr lang="en-US" sz="3200" b="1" dirty="0" smtClean="0">
                <a:latin typeface="Arial" pitchFamily="34" charset="0"/>
                <a:cs typeface="Arial" pitchFamily="34" charset="0"/>
              </a:rPr>
              <a:t> Strengthening of the status</a:t>
            </a:r>
            <a:r>
              <a:rPr lang="en-US" sz="3200" dirty="0" smtClean="0">
                <a:latin typeface="Arial" pitchFamily="34" charset="0"/>
                <a:cs typeface="Arial" pitchFamily="34" charset="0"/>
              </a:rPr>
              <a:t> of LBIC</a:t>
            </a:r>
          </a:p>
          <a:p>
            <a:pPr marL="455613" lvl="1">
              <a:buFont typeface="Arial" pitchFamily="34" charset="0"/>
              <a:buChar char="•"/>
            </a:pPr>
            <a:r>
              <a:rPr lang="en-US" sz="2800" u="sng" dirty="0" smtClean="0">
                <a:cs typeface="Arial" pitchFamily="34" charset="0"/>
              </a:rPr>
              <a:t> organization of an international conferenc</a:t>
            </a:r>
            <a:r>
              <a:rPr lang="en-US" sz="2800" dirty="0" smtClean="0">
                <a:cs typeface="Arial" pitchFamily="34" charset="0"/>
              </a:rPr>
              <a:t>e</a:t>
            </a:r>
          </a:p>
          <a:p>
            <a:pPr marL="455613" lvl="1">
              <a:buFont typeface="Arial" pitchFamily="34" charset="0"/>
              <a:buChar char="•"/>
            </a:pPr>
            <a:r>
              <a:rPr lang="en-US" sz="2800" dirty="0" smtClean="0">
                <a:cs typeface="Arial" pitchFamily="34" charset="0"/>
              </a:rPr>
              <a:t> </a:t>
            </a:r>
            <a:r>
              <a:rPr lang="en-US" sz="2800" u="sng" dirty="0" smtClean="0">
                <a:cs typeface="Arial" pitchFamily="34" charset="0"/>
              </a:rPr>
              <a:t>publications, oral communications</a:t>
            </a:r>
            <a:r>
              <a:rPr lang="en-US" sz="2800" dirty="0" smtClean="0">
                <a:cs typeface="Arial" pitchFamily="34" charset="0"/>
              </a:rPr>
              <a:t>, </a:t>
            </a:r>
            <a:r>
              <a:rPr lang="en-US" sz="2800" u="sng" dirty="0" smtClean="0">
                <a:cs typeface="Arial" pitchFamily="34" charset="0"/>
              </a:rPr>
              <a:t>dissemination and promotional activities</a:t>
            </a:r>
            <a:endParaRPr lang="en-US" sz="2800" dirty="0" smtClean="0">
              <a:cs typeface="Arial" pitchFamily="34" charset="0"/>
            </a:endParaRPr>
          </a:p>
          <a:p>
            <a:pPr marL="455613" lvl="1">
              <a:buFont typeface="Arial" pitchFamily="34" charset="0"/>
              <a:buChar char="•"/>
            </a:pPr>
            <a:r>
              <a:rPr lang="en-US" sz="2800" u="sng" dirty="0" smtClean="0"/>
              <a:t>creation of a web site</a:t>
            </a:r>
            <a:endParaRPr lang="en-US" sz="2800" dirty="0" smtClean="0"/>
          </a:p>
        </p:txBody>
      </p:sp>
      <p:pic>
        <p:nvPicPr>
          <p:cNvPr id="82" name="Picture 81"/>
          <p:cNvPicPr>
            <a:picLocks noChangeAspect="1"/>
          </p:cNvPicPr>
          <p:nvPr/>
        </p:nvPicPr>
        <p:blipFill>
          <a:blip r:embed="rId20" cstate="print"/>
          <a:stretch>
            <a:fillRect/>
          </a:stretch>
        </p:blipFill>
        <p:spPr>
          <a:xfrm>
            <a:off x="3736549" y="13706475"/>
            <a:ext cx="7288213" cy="5130474"/>
          </a:xfrm>
          <a:prstGeom prst="rect">
            <a:avLst/>
          </a:prstGeom>
          <a:effectLst>
            <a:glow rad="317500">
              <a:schemeClr val="accent4">
                <a:lumMod val="20000"/>
                <a:lumOff val="80000"/>
                <a:alpha val="18000"/>
              </a:schemeClr>
            </a:glow>
            <a:softEdge rad="139700"/>
          </a:effectLst>
        </p:spPr>
      </p:pic>
      <p:pic>
        <p:nvPicPr>
          <p:cNvPr id="81" name="Picture 80"/>
          <p:cNvPicPr>
            <a:picLocks noChangeAspect="1"/>
          </p:cNvPicPr>
          <p:nvPr/>
        </p:nvPicPr>
        <p:blipFill>
          <a:blip r:embed="rId21" cstate="print">
            <a:alphaModFix/>
          </a:blip>
          <a:stretch>
            <a:fillRect/>
          </a:stretch>
        </p:blipFill>
        <p:spPr>
          <a:xfrm rot="21103989">
            <a:off x="2515321" y="14362086"/>
            <a:ext cx="9823432" cy="2908300"/>
          </a:xfrm>
          <a:prstGeom prst="rect">
            <a:avLst/>
          </a:prstGeom>
          <a:scene3d>
            <a:camera prst="isometricOffAxis2Top">
              <a:rot lat="18077999" lon="3210000" rev="18144000"/>
            </a:camera>
            <a:lightRig rig="threePt" dir="t"/>
          </a:scene3d>
        </p:spPr>
      </p:pic>
      <p:pic>
        <p:nvPicPr>
          <p:cNvPr id="83" name="Picture 82"/>
          <p:cNvPicPr>
            <a:picLocks noChangeAspect="1"/>
          </p:cNvPicPr>
          <p:nvPr/>
        </p:nvPicPr>
        <p:blipFill>
          <a:blip r:embed="rId22" cstate="print">
            <a:lum bright="17000" contrast="99000"/>
          </a:blip>
          <a:stretch>
            <a:fillRect/>
          </a:stretch>
        </p:blipFill>
        <p:spPr>
          <a:xfrm rot="5400000">
            <a:off x="6124149" y="13909675"/>
            <a:ext cx="2514600" cy="1346200"/>
          </a:xfrm>
          <a:prstGeom prst="rect">
            <a:avLst/>
          </a:prstGeom>
        </p:spPr>
      </p:pic>
      <p:sp>
        <p:nvSpPr>
          <p:cNvPr id="85" name="Rectangle 84"/>
          <p:cNvSpPr/>
          <p:nvPr/>
        </p:nvSpPr>
        <p:spPr>
          <a:xfrm>
            <a:off x="4744132" y="7458075"/>
            <a:ext cx="5390468" cy="1323439"/>
          </a:xfrm>
          <a:prstGeom prst="rect">
            <a:avLst/>
          </a:prstGeom>
        </p:spPr>
        <p:txBody>
          <a:bodyPr wrap="none">
            <a:prstTxWarp prst="textTriangl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objectives</a:t>
            </a: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87" name="Picture 86"/>
          <p:cNvPicPr>
            <a:picLocks noChangeAspect="1"/>
          </p:cNvPicPr>
          <p:nvPr/>
        </p:nvPicPr>
        <p:blipFill>
          <a:blip r:embed="rId23" cstate="print"/>
          <a:stretch>
            <a:fillRect/>
          </a:stretch>
        </p:blipFill>
        <p:spPr>
          <a:xfrm>
            <a:off x="15468600" y="15840075"/>
            <a:ext cx="1022350" cy="1208577"/>
          </a:xfrm>
          <a:prstGeom prst="ellipse">
            <a:avLst/>
          </a:prstGeom>
        </p:spPr>
      </p:pic>
      <p:pic>
        <p:nvPicPr>
          <p:cNvPr id="88" name="Picture 87"/>
          <p:cNvPicPr>
            <a:picLocks noChangeAspect="1"/>
          </p:cNvPicPr>
          <p:nvPr/>
        </p:nvPicPr>
        <p:blipFill>
          <a:blip r:embed="rId24" cstate="print"/>
          <a:stretch>
            <a:fillRect/>
          </a:stretch>
        </p:blipFill>
        <p:spPr>
          <a:xfrm>
            <a:off x="16611600" y="16525875"/>
            <a:ext cx="990600" cy="1374597"/>
          </a:xfrm>
          <a:prstGeom prst="ellipse">
            <a:avLst/>
          </a:prstGeom>
        </p:spPr>
      </p:pic>
      <p:pic>
        <p:nvPicPr>
          <p:cNvPr id="90" name="Picture 89"/>
          <p:cNvPicPr>
            <a:picLocks noChangeAspect="1"/>
          </p:cNvPicPr>
          <p:nvPr/>
        </p:nvPicPr>
        <p:blipFill>
          <a:blip r:embed="rId25" cstate="print"/>
          <a:stretch>
            <a:fillRect/>
          </a:stretch>
        </p:blipFill>
        <p:spPr>
          <a:xfrm>
            <a:off x="13868400" y="15306675"/>
            <a:ext cx="1347906" cy="1371600"/>
          </a:xfrm>
          <a:prstGeom prst="ellipse">
            <a:avLst/>
          </a:prstGeom>
        </p:spPr>
      </p:pic>
      <p:pic>
        <p:nvPicPr>
          <p:cNvPr id="91" name="Picture 90"/>
          <p:cNvPicPr>
            <a:picLocks noChangeAspect="1"/>
          </p:cNvPicPr>
          <p:nvPr/>
        </p:nvPicPr>
        <p:blipFill>
          <a:blip r:embed="rId26" cstate="print"/>
          <a:stretch>
            <a:fillRect/>
          </a:stretch>
        </p:blipFill>
        <p:spPr>
          <a:xfrm>
            <a:off x="17297400" y="17973675"/>
            <a:ext cx="1143000" cy="1228713"/>
          </a:xfrm>
          <a:prstGeom prst="ellipse">
            <a:avLst/>
          </a:prstGeom>
        </p:spPr>
      </p:pic>
      <p:pic>
        <p:nvPicPr>
          <p:cNvPr id="92" name="Picture 91"/>
          <p:cNvPicPr>
            <a:picLocks noChangeAspect="1"/>
          </p:cNvPicPr>
          <p:nvPr/>
        </p:nvPicPr>
        <p:blipFill>
          <a:blip r:embed="rId27" cstate="print"/>
          <a:stretch>
            <a:fillRect/>
          </a:stretch>
        </p:blipFill>
        <p:spPr>
          <a:xfrm>
            <a:off x="17526000" y="19345275"/>
            <a:ext cx="1101629" cy="1428750"/>
          </a:xfrm>
          <a:prstGeom prst="ellipse">
            <a:avLst/>
          </a:prstGeom>
        </p:spPr>
      </p:pic>
      <p:pic>
        <p:nvPicPr>
          <p:cNvPr id="93" name="Picture 92"/>
          <p:cNvPicPr>
            <a:picLocks noChangeAspect="1"/>
          </p:cNvPicPr>
          <p:nvPr/>
        </p:nvPicPr>
        <p:blipFill>
          <a:blip r:embed="rId28" cstate="print"/>
          <a:stretch>
            <a:fillRect/>
          </a:stretch>
        </p:blipFill>
        <p:spPr>
          <a:xfrm>
            <a:off x="17068800" y="20869275"/>
            <a:ext cx="1143000" cy="1291057"/>
          </a:xfrm>
          <a:prstGeom prst="ellipse">
            <a:avLst/>
          </a:prstGeom>
        </p:spPr>
      </p:pic>
      <p:pic>
        <p:nvPicPr>
          <p:cNvPr id="95" name="Picture 94"/>
          <p:cNvPicPr>
            <a:picLocks noChangeAspect="1"/>
          </p:cNvPicPr>
          <p:nvPr/>
        </p:nvPicPr>
        <p:blipFill>
          <a:blip r:embed="rId29" cstate="print"/>
          <a:stretch>
            <a:fillRect/>
          </a:stretch>
        </p:blipFill>
        <p:spPr>
          <a:xfrm>
            <a:off x="12724219" y="15611475"/>
            <a:ext cx="1067981" cy="1219200"/>
          </a:xfrm>
          <a:prstGeom prst="ellipse">
            <a:avLst/>
          </a:prstGeom>
        </p:spPr>
      </p:pic>
      <p:sp>
        <p:nvSpPr>
          <p:cNvPr id="99" name="Line Callout 1 (Accent Bar) 98"/>
          <p:cNvSpPr/>
          <p:nvPr/>
        </p:nvSpPr>
        <p:spPr>
          <a:xfrm rot="5400000">
            <a:off x="16497300" y="16640175"/>
            <a:ext cx="1447800" cy="1219200"/>
          </a:xfrm>
          <a:prstGeom prst="accentCallout1">
            <a:avLst>
              <a:gd name="adj1" fmla="val 18750"/>
              <a:gd name="adj2" fmla="val -8333"/>
              <a:gd name="adj3" fmla="val -235429"/>
              <a:gd name="adj4" fmla="val -37674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Line Callout 1 (Accent Bar) 100"/>
          <p:cNvSpPr/>
          <p:nvPr/>
        </p:nvSpPr>
        <p:spPr>
          <a:xfrm rot="5400000">
            <a:off x="17183100" y="18087975"/>
            <a:ext cx="1447800" cy="1219200"/>
          </a:xfrm>
          <a:prstGeom prst="accentCallout1">
            <a:avLst>
              <a:gd name="adj1" fmla="val 18750"/>
              <a:gd name="adj2" fmla="val -8333"/>
              <a:gd name="adj3" fmla="val -177096"/>
              <a:gd name="adj4" fmla="val -476742"/>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p:cNvSpPr txBox="1"/>
          <p:nvPr/>
        </p:nvSpPr>
        <p:spPr>
          <a:xfrm>
            <a:off x="3810000" y="21250275"/>
            <a:ext cx="5239953" cy="523190"/>
          </a:xfrm>
          <a:prstGeom prst="rect">
            <a:avLst/>
          </a:prstGeom>
          <a:noFill/>
        </p:spPr>
        <p:txBody>
          <a:bodyPr wrap="none" lIns="91411" tIns="45705" rIns="91411" bIns="45705" rtlCol="0">
            <a:spAutoFit/>
          </a:bodyPr>
          <a:lstStyle/>
          <a:p>
            <a:r>
              <a:rPr lang="en-US" sz="2800" b="1" dirty="0" smtClean="0">
                <a:latin typeface="Arial" pitchFamily="34" charset="0"/>
                <a:cs typeface="Arial" pitchFamily="34" charset="0"/>
              </a:rPr>
              <a:t>X-Ray </a:t>
            </a:r>
            <a:r>
              <a:rPr lang="en-US" sz="2800" b="1" dirty="0" err="1" smtClean="0">
                <a:latin typeface="Arial" pitchFamily="34" charset="0"/>
                <a:cs typeface="Arial" pitchFamily="34" charset="0"/>
              </a:rPr>
              <a:t>diffracto</a:t>
            </a:r>
            <a:r>
              <a:rPr lang="en-US" sz="2800" b="1" dirty="0" err="1" smtClean="0">
                <a:solidFill>
                  <a:schemeClr val="bg1"/>
                </a:solidFill>
                <a:latin typeface="Arial" pitchFamily="34" charset="0"/>
                <a:cs typeface="Arial" pitchFamily="34" charset="0"/>
              </a:rPr>
              <a:t>meter</a:t>
            </a:r>
            <a:r>
              <a:rPr lang="en-US" sz="2800" b="1" dirty="0" smtClean="0">
                <a:solidFill>
                  <a:schemeClr val="bg1"/>
                </a:solidFill>
                <a:latin typeface="Arial" pitchFamily="34" charset="0"/>
                <a:cs typeface="Arial" pitchFamily="34" charset="0"/>
              </a:rPr>
              <a:t> </a:t>
            </a:r>
            <a:r>
              <a:rPr lang="en-US" sz="1800" b="1" dirty="0" smtClean="0">
                <a:solidFill>
                  <a:schemeClr val="bg1"/>
                </a:solidFill>
                <a:latin typeface="Arial" pitchFamily="34" charset="0"/>
                <a:cs typeface="Arial" pitchFamily="34" charset="0"/>
              </a:rPr>
              <a:t>with cryostat</a:t>
            </a:r>
            <a:endParaRPr lang="el-GR" sz="1800" b="1" dirty="0">
              <a:solidFill>
                <a:schemeClr val="bg1"/>
              </a:solidFill>
              <a:latin typeface="Arial" pitchFamily="34" charset="0"/>
              <a:cs typeface="Arial" pitchFamily="34" charset="0"/>
            </a:endParaRPr>
          </a:p>
        </p:txBody>
      </p:sp>
      <p:sp>
        <p:nvSpPr>
          <p:cNvPr id="111" name="TextBox 110"/>
          <p:cNvSpPr txBox="1"/>
          <p:nvPr/>
        </p:nvSpPr>
        <p:spPr>
          <a:xfrm>
            <a:off x="4419600" y="24298275"/>
            <a:ext cx="4378063" cy="523190"/>
          </a:xfrm>
          <a:prstGeom prst="rect">
            <a:avLst/>
          </a:prstGeom>
          <a:noFill/>
        </p:spPr>
        <p:txBody>
          <a:bodyPr wrap="none" lIns="91411" tIns="45705" rIns="91411" bIns="45705" rtlCol="0">
            <a:spAutoFit/>
          </a:bodyPr>
          <a:lstStyle/>
          <a:p>
            <a:r>
              <a:rPr lang="en-US" sz="2800" b="1" dirty="0" err="1" smtClean="0">
                <a:latin typeface="Arial" pitchFamily="34" charset="0"/>
                <a:cs typeface="Arial" pitchFamily="34" charset="0"/>
              </a:rPr>
              <a:t>spectroelectrochemistry</a:t>
            </a:r>
            <a:endParaRPr lang="el-GR" sz="1800" b="1" dirty="0">
              <a:latin typeface="Arial" pitchFamily="34" charset="0"/>
              <a:cs typeface="Arial" pitchFamily="34" charset="0"/>
            </a:endParaRPr>
          </a:p>
        </p:txBody>
      </p:sp>
      <p:pic>
        <p:nvPicPr>
          <p:cNvPr id="113" name="Picture 112"/>
          <p:cNvPicPr>
            <a:picLocks noChangeAspect="1"/>
          </p:cNvPicPr>
          <p:nvPr/>
        </p:nvPicPr>
        <p:blipFill>
          <a:blip r:embed="rId30" cstate="print"/>
          <a:stretch>
            <a:fillRect/>
          </a:stretch>
        </p:blipFill>
        <p:spPr>
          <a:xfrm>
            <a:off x="13030200" y="4498975"/>
            <a:ext cx="11353800" cy="2959100"/>
          </a:xfrm>
          <a:prstGeom prst="rect">
            <a:avLst/>
          </a:prstGeom>
        </p:spPr>
      </p:pic>
      <p:sp>
        <p:nvSpPr>
          <p:cNvPr id="149" name="TextBox 148"/>
          <p:cNvSpPr txBox="1"/>
          <p:nvPr/>
        </p:nvSpPr>
        <p:spPr>
          <a:xfrm>
            <a:off x="12801600" y="27651075"/>
            <a:ext cx="1005345" cy="523190"/>
          </a:xfrm>
          <a:prstGeom prst="rect">
            <a:avLst/>
          </a:prstGeom>
          <a:noFill/>
        </p:spPr>
        <p:txBody>
          <a:bodyPr wrap="none" lIns="91411" tIns="45705" rIns="91411" bIns="45705" rtlCol="0">
            <a:spAutoFit/>
          </a:bodyPr>
          <a:lstStyle/>
          <a:p>
            <a:r>
              <a:rPr lang="en-US" sz="2800" b="1" dirty="0" smtClean="0">
                <a:latin typeface="Arial" pitchFamily="34" charset="0"/>
                <a:cs typeface="Arial" pitchFamily="34" charset="0"/>
              </a:rPr>
              <a:t>NMR</a:t>
            </a:r>
            <a:endParaRPr lang="el-GR" sz="1800" b="1" dirty="0">
              <a:latin typeface="Arial" pitchFamily="34" charset="0"/>
              <a:cs typeface="Arial" pitchFamily="34" charset="0"/>
            </a:endParaRPr>
          </a:p>
        </p:txBody>
      </p:sp>
      <p:sp>
        <p:nvSpPr>
          <p:cNvPr id="150" name="TextBox 149"/>
          <p:cNvSpPr txBox="1"/>
          <p:nvPr/>
        </p:nvSpPr>
        <p:spPr>
          <a:xfrm>
            <a:off x="14706600" y="27498675"/>
            <a:ext cx="2279958" cy="523190"/>
          </a:xfrm>
          <a:prstGeom prst="rect">
            <a:avLst/>
          </a:prstGeom>
          <a:noFill/>
        </p:spPr>
        <p:txBody>
          <a:bodyPr wrap="square" lIns="91411" tIns="45705" rIns="91411" bIns="45705" rtlCol="0">
            <a:spAutoFit/>
          </a:bodyPr>
          <a:lstStyle/>
          <a:p>
            <a:r>
              <a:rPr lang="en-US" sz="2800" b="1" dirty="0" smtClean="0">
                <a:latin typeface="Arial" pitchFamily="34" charset="0"/>
                <a:cs typeface="Arial" pitchFamily="34" charset="0"/>
              </a:rPr>
              <a:t>Vacuum line</a:t>
            </a:r>
            <a:endParaRPr lang="el-GR" sz="1800" b="1" dirty="0">
              <a:latin typeface="Arial" pitchFamily="34" charset="0"/>
              <a:cs typeface="Arial" pitchFamily="34" charset="0"/>
            </a:endParaRPr>
          </a:p>
        </p:txBody>
      </p:sp>
      <p:sp>
        <p:nvSpPr>
          <p:cNvPr id="151" name="TextBox 150"/>
          <p:cNvSpPr txBox="1"/>
          <p:nvPr/>
        </p:nvSpPr>
        <p:spPr>
          <a:xfrm rot="5400000">
            <a:off x="4230649" y="27459026"/>
            <a:ext cx="1820597" cy="528295"/>
          </a:xfrm>
          <a:prstGeom prst="rect">
            <a:avLst/>
          </a:prstGeom>
          <a:noFill/>
        </p:spPr>
        <p:txBody>
          <a:bodyPr wrap="square" lIns="91411" tIns="45705" rIns="91411" bIns="45705" rtlCol="0">
            <a:spAutoFit/>
          </a:bodyPr>
          <a:lstStyle/>
          <a:p>
            <a:r>
              <a:rPr lang="en-US" sz="2800" b="1" dirty="0" err="1" smtClean="0">
                <a:latin typeface="Arial" pitchFamily="34" charset="0"/>
                <a:cs typeface="Arial" pitchFamily="34" charset="0"/>
              </a:rPr>
              <a:t>chromato</a:t>
            </a:r>
            <a:endParaRPr lang="el-GR" sz="1800" b="1" dirty="0">
              <a:latin typeface="Arial" pitchFamily="34" charset="0"/>
              <a:cs typeface="Arial" pitchFamily="34" charset="0"/>
            </a:endParaRPr>
          </a:p>
        </p:txBody>
      </p:sp>
      <p:pic>
        <p:nvPicPr>
          <p:cNvPr id="153" name="Picture 152"/>
          <p:cNvPicPr>
            <a:picLocks noChangeAspect="1"/>
          </p:cNvPicPr>
          <p:nvPr/>
        </p:nvPicPr>
        <p:blipFill>
          <a:blip r:embed="rId31" cstate="print"/>
          <a:stretch>
            <a:fillRect/>
          </a:stretch>
        </p:blipFill>
        <p:spPr>
          <a:xfrm>
            <a:off x="21183600" y="24222075"/>
            <a:ext cx="1270000" cy="1536700"/>
          </a:xfrm>
          <a:prstGeom prst="rect">
            <a:avLst/>
          </a:prstGeom>
        </p:spPr>
      </p:pic>
      <p:pic>
        <p:nvPicPr>
          <p:cNvPr id="155" name="Picture 154"/>
          <p:cNvPicPr>
            <a:picLocks noChangeAspect="1"/>
          </p:cNvPicPr>
          <p:nvPr/>
        </p:nvPicPr>
        <p:blipFill>
          <a:blip r:embed="rId32" cstate="print"/>
          <a:stretch>
            <a:fillRect/>
          </a:stretch>
        </p:blipFill>
        <p:spPr>
          <a:xfrm>
            <a:off x="23698200" y="23383875"/>
            <a:ext cx="1320800" cy="1117600"/>
          </a:xfrm>
          <a:prstGeom prst="rect">
            <a:avLst/>
          </a:prstGeom>
        </p:spPr>
      </p:pic>
      <p:pic>
        <p:nvPicPr>
          <p:cNvPr id="156" name="Picture 155"/>
          <p:cNvPicPr>
            <a:picLocks noChangeAspect="1"/>
          </p:cNvPicPr>
          <p:nvPr/>
        </p:nvPicPr>
        <p:blipFill>
          <a:blip r:embed="rId33" cstate="print"/>
          <a:stretch>
            <a:fillRect/>
          </a:stretch>
        </p:blipFill>
        <p:spPr>
          <a:xfrm>
            <a:off x="24612600" y="24298275"/>
            <a:ext cx="1371600" cy="1739900"/>
          </a:xfrm>
          <a:prstGeom prst="rect">
            <a:avLst/>
          </a:prstGeom>
        </p:spPr>
      </p:pic>
      <p:pic>
        <p:nvPicPr>
          <p:cNvPr id="157" name="Picture 156"/>
          <p:cNvPicPr>
            <a:picLocks noChangeAspect="1"/>
          </p:cNvPicPr>
          <p:nvPr/>
        </p:nvPicPr>
        <p:blipFill>
          <a:blip r:embed="rId34" cstate="print"/>
          <a:stretch>
            <a:fillRect/>
          </a:stretch>
        </p:blipFill>
        <p:spPr>
          <a:xfrm>
            <a:off x="26593800" y="24222075"/>
            <a:ext cx="1066800" cy="1606626"/>
          </a:xfrm>
          <a:prstGeom prst="rect">
            <a:avLst/>
          </a:prstGeom>
        </p:spPr>
      </p:pic>
      <p:pic>
        <p:nvPicPr>
          <p:cNvPr id="158" name="Picture 157"/>
          <p:cNvPicPr>
            <a:picLocks noChangeAspect="1"/>
          </p:cNvPicPr>
          <p:nvPr/>
        </p:nvPicPr>
        <p:blipFill>
          <a:blip r:embed="rId35" cstate="print"/>
          <a:stretch>
            <a:fillRect/>
          </a:stretch>
        </p:blipFill>
        <p:spPr>
          <a:xfrm>
            <a:off x="26670000" y="25822275"/>
            <a:ext cx="1168400" cy="1346200"/>
          </a:xfrm>
          <a:prstGeom prst="rect">
            <a:avLst/>
          </a:prstGeom>
        </p:spPr>
      </p:pic>
      <p:pic>
        <p:nvPicPr>
          <p:cNvPr id="154" name="Picture 153"/>
          <p:cNvPicPr>
            <a:picLocks noChangeAspect="1"/>
          </p:cNvPicPr>
          <p:nvPr/>
        </p:nvPicPr>
        <p:blipFill>
          <a:blip r:embed="rId36" cstate="print"/>
          <a:stretch>
            <a:fillRect/>
          </a:stretch>
        </p:blipFill>
        <p:spPr>
          <a:xfrm>
            <a:off x="22707600" y="24069675"/>
            <a:ext cx="1066800" cy="1600200"/>
          </a:xfrm>
          <a:prstGeom prst="rect">
            <a:avLst/>
          </a:prstGeom>
        </p:spPr>
      </p:pic>
      <p:pic>
        <p:nvPicPr>
          <p:cNvPr id="164" name="Picture 69"/>
          <p:cNvPicPr>
            <a:picLocks noChangeArrowheads="1"/>
          </p:cNvPicPr>
          <p:nvPr/>
        </p:nvPicPr>
        <p:blipFill>
          <a:blip r:embed="rId37" cstate="print">
            <a:alphaModFix amt="82000"/>
          </a:blip>
          <a:srcRect/>
          <a:stretch>
            <a:fillRect/>
          </a:stretch>
        </p:blipFill>
        <p:spPr bwMode="auto">
          <a:xfrm>
            <a:off x="5562600" y="25212675"/>
            <a:ext cx="5118100" cy="3987800"/>
          </a:xfrm>
          <a:prstGeom prst="rect">
            <a:avLst/>
          </a:prstGeom>
          <a:noFill/>
          <a:ln w="12700" cap="flat">
            <a:noFill/>
            <a:miter lim="800000"/>
            <a:headEnd/>
            <a:tailEnd/>
          </a:ln>
        </p:spPr>
      </p:pic>
      <p:pic>
        <p:nvPicPr>
          <p:cNvPr id="165" name="Picture 75"/>
          <p:cNvPicPr>
            <a:picLocks noChangeArrowheads="1"/>
          </p:cNvPicPr>
          <p:nvPr/>
        </p:nvPicPr>
        <p:blipFill>
          <a:blip r:embed="rId38" cstate="print"/>
          <a:srcRect/>
          <a:stretch>
            <a:fillRect/>
          </a:stretch>
        </p:blipFill>
        <p:spPr bwMode="auto">
          <a:xfrm>
            <a:off x="3886200" y="26127075"/>
            <a:ext cx="1066800" cy="3416300"/>
          </a:xfrm>
          <a:prstGeom prst="rect">
            <a:avLst/>
          </a:prstGeom>
          <a:noFill/>
          <a:ln w="12700" cap="flat">
            <a:noFill/>
            <a:miter lim="800000"/>
            <a:headEnd/>
            <a:tailEnd/>
          </a:ln>
        </p:spPr>
      </p:pic>
      <p:pic>
        <p:nvPicPr>
          <p:cNvPr id="167" name="Picture 25"/>
          <p:cNvPicPr>
            <a:picLocks noChangeArrowheads="1"/>
          </p:cNvPicPr>
          <p:nvPr/>
        </p:nvPicPr>
        <p:blipFill>
          <a:blip r:embed="rId39" cstate="print"/>
          <a:srcRect/>
          <a:stretch>
            <a:fillRect/>
          </a:stretch>
        </p:blipFill>
        <p:spPr bwMode="auto">
          <a:xfrm>
            <a:off x="19354800" y="16754475"/>
            <a:ext cx="9080500" cy="5867400"/>
          </a:xfrm>
          <a:prstGeom prst="rect">
            <a:avLst/>
          </a:prstGeom>
          <a:noFill/>
          <a:ln w="12700" cap="flat">
            <a:noFill/>
            <a:miter lim="800000"/>
            <a:headEnd/>
            <a:tailEnd/>
          </a:ln>
        </p:spPr>
      </p:pic>
      <p:pic>
        <p:nvPicPr>
          <p:cNvPr id="169" name="Picture 6"/>
          <p:cNvPicPr>
            <a:picLocks noChangeArrowheads="1"/>
          </p:cNvPicPr>
          <p:nvPr/>
        </p:nvPicPr>
        <p:blipFill>
          <a:blip r:embed="rId40" cstate="print"/>
          <a:srcRect/>
          <a:stretch>
            <a:fillRect/>
          </a:stretch>
        </p:blipFill>
        <p:spPr bwMode="auto">
          <a:xfrm>
            <a:off x="22174200" y="33137475"/>
            <a:ext cx="3733800" cy="3048000"/>
          </a:xfrm>
          <a:prstGeom prst="rect">
            <a:avLst/>
          </a:prstGeom>
          <a:noFill/>
          <a:ln w="12700" cap="flat">
            <a:noFill/>
            <a:miter lim="800000"/>
            <a:headEnd/>
            <a:tailEnd/>
          </a:ln>
        </p:spPr>
      </p:pic>
      <p:pic>
        <p:nvPicPr>
          <p:cNvPr id="170" name="Picture 1"/>
          <p:cNvPicPr>
            <a:picLocks noChangeArrowheads="1"/>
          </p:cNvPicPr>
          <p:nvPr/>
        </p:nvPicPr>
        <p:blipFill>
          <a:blip r:embed="rId41" cstate="print"/>
          <a:srcRect/>
          <a:stretch>
            <a:fillRect/>
          </a:stretch>
        </p:blipFill>
        <p:spPr bwMode="auto">
          <a:xfrm>
            <a:off x="14706600" y="33289875"/>
            <a:ext cx="3733800" cy="2971800"/>
          </a:xfrm>
          <a:prstGeom prst="rect">
            <a:avLst/>
          </a:prstGeom>
          <a:noFill/>
          <a:ln w="12700" cap="flat">
            <a:noFill/>
            <a:miter lim="800000"/>
            <a:headEnd/>
            <a:tailEnd/>
          </a:ln>
        </p:spPr>
      </p:pic>
      <p:pic>
        <p:nvPicPr>
          <p:cNvPr id="171" name="Picture 2"/>
          <p:cNvPicPr>
            <a:picLocks noChangeArrowheads="1"/>
          </p:cNvPicPr>
          <p:nvPr/>
        </p:nvPicPr>
        <p:blipFill>
          <a:blip r:embed="rId42" cstate="print"/>
          <a:srcRect/>
          <a:stretch>
            <a:fillRect/>
          </a:stretch>
        </p:blipFill>
        <p:spPr bwMode="auto">
          <a:xfrm>
            <a:off x="3733800" y="33137475"/>
            <a:ext cx="3657600" cy="3048000"/>
          </a:xfrm>
          <a:prstGeom prst="rect">
            <a:avLst/>
          </a:prstGeom>
          <a:noFill/>
          <a:ln w="12700" cap="flat">
            <a:noFill/>
            <a:miter lim="800000"/>
            <a:headEnd/>
            <a:tailEnd/>
          </a:ln>
        </p:spPr>
      </p:pic>
      <p:sp>
        <p:nvSpPr>
          <p:cNvPr id="172" name="TextBox 171"/>
          <p:cNvSpPr txBox="1"/>
          <p:nvPr/>
        </p:nvSpPr>
        <p:spPr>
          <a:xfrm>
            <a:off x="18719800" y="33934400"/>
            <a:ext cx="184666" cy="1277273"/>
          </a:xfrm>
          <a:prstGeom prst="rect">
            <a:avLst/>
          </a:prstGeom>
          <a:noFill/>
        </p:spPr>
        <p:txBody>
          <a:bodyPr wrap="none" rtlCol="0">
            <a:spAutoFit/>
          </a:bodyPr>
          <a:lstStyle/>
          <a:p>
            <a:endParaRPr lang="en-US" dirty="0"/>
          </a:p>
        </p:txBody>
      </p:sp>
      <p:pic>
        <p:nvPicPr>
          <p:cNvPr id="173" name="Picture 4"/>
          <p:cNvPicPr>
            <a:picLocks noChangeArrowheads="1"/>
          </p:cNvPicPr>
          <p:nvPr/>
        </p:nvPicPr>
        <p:blipFill>
          <a:blip r:embed="rId43" cstate="print"/>
          <a:srcRect/>
          <a:stretch>
            <a:fillRect/>
          </a:stretch>
        </p:blipFill>
        <p:spPr bwMode="auto">
          <a:xfrm>
            <a:off x="11049000" y="33289875"/>
            <a:ext cx="3581400" cy="2984500"/>
          </a:xfrm>
          <a:prstGeom prst="rect">
            <a:avLst/>
          </a:prstGeom>
          <a:noFill/>
          <a:ln w="12700" cap="flat">
            <a:noFill/>
            <a:miter lim="800000"/>
            <a:headEnd/>
            <a:tailEnd/>
          </a:ln>
        </p:spPr>
      </p:pic>
      <p:pic>
        <p:nvPicPr>
          <p:cNvPr id="174" name="Picture 5"/>
          <p:cNvPicPr>
            <a:picLocks noChangeArrowheads="1"/>
          </p:cNvPicPr>
          <p:nvPr/>
        </p:nvPicPr>
        <p:blipFill>
          <a:blip r:embed="rId44" cstate="print"/>
          <a:srcRect/>
          <a:stretch>
            <a:fillRect/>
          </a:stretch>
        </p:blipFill>
        <p:spPr bwMode="auto">
          <a:xfrm>
            <a:off x="7315200" y="33213675"/>
            <a:ext cx="3733800" cy="2971800"/>
          </a:xfrm>
          <a:prstGeom prst="rect">
            <a:avLst/>
          </a:prstGeom>
          <a:noFill/>
          <a:ln w="12700" cap="flat">
            <a:noFill/>
            <a:miter lim="800000"/>
            <a:headEnd/>
            <a:tailEnd/>
          </a:ln>
        </p:spPr>
      </p:pic>
      <p:pic>
        <p:nvPicPr>
          <p:cNvPr id="175" name="Picture 3"/>
          <p:cNvPicPr>
            <a:picLocks noChangeArrowheads="1"/>
          </p:cNvPicPr>
          <p:nvPr/>
        </p:nvPicPr>
        <p:blipFill>
          <a:blip r:embed="rId45" cstate="print"/>
          <a:srcRect/>
          <a:stretch>
            <a:fillRect/>
          </a:stretch>
        </p:blipFill>
        <p:spPr bwMode="auto">
          <a:xfrm>
            <a:off x="18364200" y="33137475"/>
            <a:ext cx="3810000" cy="3136900"/>
          </a:xfrm>
          <a:prstGeom prst="rect">
            <a:avLst/>
          </a:prstGeom>
          <a:noFill/>
          <a:ln w="12700" cap="flat">
            <a:noFill/>
            <a:miter lim="800000"/>
            <a:headEnd/>
            <a:tailEnd/>
          </a:ln>
        </p:spPr>
      </p:pic>
      <p:sp>
        <p:nvSpPr>
          <p:cNvPr id="177" name="Rounded Rectangular Callout 176"/>
          <p:cNvSpPr/>
          <p:nvPr/>
        </p:nvSpPr>
        <p:spPr>
          <a:xfrm>
            <a:off x="22326600" y="36161777"/>
            <a:ext cx="3505200" cy="838200"/>
          </a:xfrm>
          <a:prstGeom prst="wedgeRoundRectCallout">
            <a:avLst>
              <a:gd name="adj1" fmla="val 21185"/>
              <a:gd name="adj2" fmla="val -108960"/>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r>
              <a:rPr lang="en-US" sz="2000" dirty="0" smtClean="0">
                <a:solidFill>
                  <a:srgbClr val="FFFFFF"/>
                </a:solidFill>
                <a:latin typeface="Arial" pitchFamily="34" charset="0"/>
                <a:cs typeface="Arial" pitchFamily="34" charset="0"/>
              </a:rPr>
              <a:t>Visit at Prof. Daniel </a:t>
            </a:r>
            <a:r>
              <a:rPr lang="en-US" sz="2000" dirty="0" err="1" smtClean="0">
                <a:solidFill>
                  <a:srgbClr val="FFFFFF"/>
                </a:solidFill>
                <a:latin typeface="Arial" pitchFamily="34" charset="0"/>
                <a:cs typeface="Arial" pitchFamily="34" charset="0"/>
              </a:rPr>
              <a:t>Gryko</a:t>
            </a:r>
            <a:r>
              <a:rPr lang="en-US" sz="2000" dirty="0" smtClean="0">
                <a:solidFill>
                  <a:srgbClr val="FFFFFF"/>
                </a:solidFill>
                <a:latin typeface="Arial" pitchFamily="34" charset="0"/>
                <a:cs typeface="Arial" pitchFamily="34" charset="0"/>
              </a:rPr>
              <a:t> Warsaw, Poland 24-03-2010</a:t>
            </a:r>
          </a:p>
          <a:p>
            <a:pPr algn="ctr"/>
            <a:endParaRPr lang="el-GR" sz="2000" dirty="0">
              <a:solidFill>
                <a:schemeClr val="tx1"/>
              </a:solidFill>
              <a:latin typeface="Arial" pitchFamily="34" charset="0"/>
              <a:cs typeface="Arial" pitchFamily="34" charset="0"/>
            </a:endParaRPr>
          </a:p>
        </p:txBody>
      </p:sp>
      <p:sp>
        <p:nvSpPr>
          <p:cNvPr id="141" name="Rounded Rectangular Callout 140"/>
          <p:cNvSpPr/>
          <p:nvPr/>
        </p:nvSpPr>
        <p:spPr>
          <a:xfrm>
            <a:off x="7620000" y="36261675"/>
            <a:ext cx="3124200" cy="838200"/>
          </a:xfrm>
          <a:prstGeom prst="wedgeRoundRectCallout">
            <a:avLst>
              <a:gd name="adj1" fmla="val 14160"/>
              <a:gd name="adj2" fmla="val -85558"/>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rtlCol="0" anchor="ctr"/>
          <a:lstStyle/>
          <a:p>
            <a:pPr algn="ctr"/>
            <a:r>
              <a:rPr lang="en-US" sz="1800" dirty="0" smtClean="0">
                <a:latin typeface="Arial" pitchFamily="34" charset="0"/>
                <a:cs typeface="Arial" pitchFamily="34" charset="0"/>
              </a:rPr>
              <a:t>Visit at Prof. T. </a:t>
            </a:r>
            <a:r>
              <a:rPr lang="en-US" sz="1800" dirty="0" err="1" smtClean="0">
                <a:latin typeface="Arial" pitchFamily="34" charset="0"/>
                <a:cs typeface="Arial" pitchFamily="34" charset="0"/>
              </a:rPr>
              <a:t>Tron</a:t>
            </a:r>
            <a:r>
              <a:rPr lang="en-US" sz="1800" dirty="0" smtClean="0">
                <a:latin typeface="Arial" pitchFamily="34" charset="0"/>
                <a:cs typeface="Arial" pitchFamily="34" charset="0"/>
              </a:rPr>
              <a:t>, Marseille, France 22-03-2010 </a:t>
            </a:r>
            <a:endParaRPr lang="en-US" sz="1800" dirty="0"/>
          </a:p>
        </p:txBody>
      </p:sp>
      <p:sp>
        <p:nvSpPr>
          <p:cNvPr id="178" name="Rectangle 177"/>
          <p:cNvSpPr/>
          <p:nvPr/>
        </p:nvSpPr>
        <p:spPr>
          <a:xfrm>
            <a:off x="4114800" y="36261675"/>
            <a:ext cx="2978525" cy="707886"/>
          </a:xfrm>
          <a:prstGeom prst="rect">
            <a:avLst/>
          </a:prstGeom>
        </p:spPr>
        <p:txBody>
          <a:bodyPr wrap="none">
            <a:spAutoFit/>
          </a:bodyPr>
          <a:lstStyle/>
          <a:p>
            <a:r>
              <a:rPr lang="en-US" sz="2000" dirty="0" smtClean="0">
                <a:solidFill>
                  <a:srgbClr val="FFFFFF"/>
                </a:solidFill>
                <a:latin typeface="Arial" pitchFamily="34" charset="0"/>
                <a:cs typeface="Arial" pitchFamily="34" charset="0"/>
              </a:rPr>
              <a:t>Prof A. </a:t>
            </a:r>
            <a:r>
              <a:rPr lang="en-US" sz="2000" dirty="0" err="1" smtClean="0">
                <a:solidFill>
                  <a:srgbClr val="FFFFFF"/>
                </a:solidFill>
                <a:latin typeface="Arial" pitchFamily="34" charset="0"/>
                <a:cs typeface="Arial" pitchFamily="34" charset="0"/>
              </a:rPr>
              <a:t>Mitraki</a:t>
            </a:r>
            <a:endParaRPr lang="en-US" sz="2000" dirty="0" smtClean="0">
              <a:solidFill>
                <a:srgbClr val="FFFFFF"/>
              </a:solidFill>
              <a:latin typeface="Arial" pitchFamily="34" charset="0"/>
              <a:cs typeface="Arial" pitchFamily="34" charset="0"/>
            </a:endParaRPr>
          </a:p>
          <a:p>
            <a:r>
              <a:rPr lang="en-US" sz="2000" dirty="0" smtClean="0">
                <a:solidFill>
                  <a:srgbClr val="FFFFFF"/>
                </a:solidFill>
                <a:latin typeface="Arial" pitchFamily="34" charset="0"/>
                <a:cs typeface="Arial" pitchFamily="34" charset="0"/>
              </a:rPr>
              <a:t>Material Sciences, Crete</a:t>
            </a:r>
            <a:endParaRPr lang="en-US" sz="2000" dirty="0">
              <a:solidFill>
                <a:srgbClr val="FFFFFF"/>
              </a:solidFill>
            </a:endParaRPr>
          </a:p>
        </p:txBody>
      </p:sp>
      <p:sp>
        <p:nvSpPr>
          <p:cNvPr id="179" name="Rectangle 178"/>
          <p:cNvSpPr/>
          <p:nvPr/>
        </p:nvSpPr>
        <p:spPr>
          <a:xfrm>
            <a:off x="15544800" y="36185475"/>
            <a:ext cx="2009084" cy="707886"/>
          </a:xfrm>
          <a:prstGeom prst="rect">
            <a:avLst/>
          </a:prstGeom>
        </p:spPr>
        <p:txBody>
          <a:bodyPr wrap="none">
            <a:spAutoFit/>
          </a:bodyPr>
          <a:lstStyle/>
          <a:p>
            <a:r>
              <a:rPr lang="en-US" sz="2000" dirty="0" smtClean="0">
                <a:solidFill>
                  <a:srgbClr val="FFFFFF"/>
                </a:solidFill>
                <a:latin typeface="Arial" pitchFamily="34" charset="0"/>
                <a:cs typeface="Arial" pitchFamily="34" charset="0"/>
              </a:rPr>
              <a:t>Prof. J.-</a:t>
            </a:r>
            <a:r>
              <a:rPr lang="en-US" sz="2000" dirty="0" err="1" smtClean="0">
                <a:solidFill>
                  <a:srgbClr val="FFFFFF"/>
                </a:solidFill>
                <a:latin typeface="Arial" pitchFamily="34" charset="0"/>
                <a:cs typeface="Arial" pitchFamily="34" charset="0"/>
              </a:rPr>
              <a:t>P.Mahy</a:t>
            </a:r>
            <a:endParaRPr lang="en-US" sz="2000" dirty="0" smtClean="0">
              <a:solidFill>
                <a:srgbClr val="FFFFFF"/>
              </a:solidFill>
              <a:latin typeface="Arial" pitchFamily="34" charset="0"/>
              <a:cs typeface="Arial" pitchFamily="34" charset="0"/>
            </a:endParaRPr>
          </a:p>
          <a:p>
            <a:r>
              <a:rPr lang="en-US" sz="2000" dirty="0" smtClean="0">
                <a:solidFill>
                  <a:srgbClr val="FFFFFF"/>
                </a:solidFill>
                <a:latin typeface="Arial" pitchFamily="34" charset="0"/>
                <a:cs typeface="Arial" pitchFamily="34" charset="0"/>
              </a:rPr>
              <a:t>Paris Xi, France</a:t>
            </a:r>
            <a:endParaRPr lang="en-US" sz="2000" dirty="0">
              <a:solidFill>
                <a:srgbClr val="FFFFFF"/>
              </a:solidFill>
            </a:endParaRPr>
          </a:p>
        </p:txBody>
      </p:sp>
      <p:sp>
        <p:nvSpPr>
          <p:cNvPr id="180" name="Rectangle 179"/>
          <p:cNvSpPr/>
          <p:nvPr/>
        </p:nvSpPr>
        <p:spPr>
          <a:xfrm>
            <a:off x="11582400" y="36337875"/>
            <a:ext cx="1952102" cy="707886"/>
          </a:xfrm>
          <a:prstGeom prst="rect">
            <a:avLst/>
          </a:prstGeom>
        </p:spPr>
        <p:txBody>
          <a:bodyPr wrap="none">
            <a:spAutoFit/>
          </a:bodyPr>
          <a:lstStyle/>
          <a:p>
            <a:r>
              <a:rPr lang="en-US" sz="2000" dirty="0" smtClean="0">
                <a:solidFill>
                  <a:srgbClr val="FFFFFF"/>
                </a:solidFill>
                <a:latin typeface="Arial" pitchFamily="34" charset="0"/>
                <a:cs typeface="Arial" pitchFamily="34" charset="0"/>
              </a:rPr>
              <a:t>Prof. R. </a:t>
            </a:r>
            <a:r>
              <a:rPr lang="en-US" sz="2000" dirty="0" err="1" smtClean="0">
                <a:solidFill>
                  <a:srgbClr val="FFFFFF"/>
                </a:solidFill>
                <a:latin typeface="Arial" pitchFamily="34" charset="0"/>
                <a:cs typeface="Arial" pitchFamily="34" charset="0"/>
              </a:rPr>
              <a:t>Guilard</a:t>
            </a:r>
            <a:endParaRPr lang="en-US" sz="2000" dirty="0" smtClean="0">
              <a:solidFill>
                <a:srgbClr val="FFFFFF"/>
              </a:solidFill>
              <a:latin typeface="Arial" pitchFamily="34" charset="0"/>
              <a:cs typeface="Arial" pitchFamily="34" charset="0"/>
            </a:endParaRPr>
          </a:p>
          <a:p>
            <a:r>
              <a:rPr lang="en-US" sz="2000" dirty="0" smtClean="0">
                <a:solidFill>
                  <a:srgbClr val="FFFFFF"/>
                </a:solidFill>
                <a:latin typeface="Arial" pitchFamily="34" charset="0"/>
                <a:cs typeface="Arial" pitchFamily="34" charset="0"/>
              </a:rPr>
              <a:t>Dijon, France</a:t>
            </a:r>
            <a:endParaRPr lang="en-US" sz="2000" dirty="0">
              <a:solidFill>
                <a:srgbClr val="FFFFFF"/>
              </a:solidFill>
            </a:endParaRPr>
          </a:p>
        </p:txBody>
      </p:sp>
      <p:sp>
        <p:nvSpPr>
          <p:cNvPr id="181" name="Rectangle 180"/>
          <p:cNvSpPr/>
          <p:nvPr/>
        </p:nvSpPr>
        <p:spPr>
          <a:xfrm>
            <a:off x="18669000" y="36185475"/>
            <a:ext cx="2784035" cy="707886"/>
          </a:xfrm>
          <a:prstGeom prst="rect">
            <a:avLst/>
          </a:prstGeom>
        </p:spPr>
        <p:txBody>
          <a:bodyPr wrap="none">
            <a:spAutoFit/>
          </a:bodyPr>
          <a:lstStyle/>
          <a:p>
            <a:r>
              <a:rPr lang="en-US" sz="2000" dirty="0" smtClean="0">
                <a:solidFill>
                  <a:srgbClr val="FFFFFF"/>
                </a:solidFill>
                <a:latin typeface="Arial" pitchFamily="34" charset="0"/>
                <a:cs typeface="Arial" pitchFamily="34" charset="0"/>
              </a:rPr>
              <a:t>Prof. Y. </a:t>
            </a:r>
            <a:r>
              <a:rPr lang="en-US" sz="2000" dirty="0" err="1" smtClean="0">
                <a:solidFill>
                  <a:srgbClr val="FFFFFF"/>
                </a:solidFill>
                <a:latin typeface="Arial" pitchFamily="34" charset="0"/>
                <a:cs typeface="Arial" pitchFamily="34" charset="0"/>
              </a:rPr>
              <a:t>Mikroyiannides</a:t>
            </a:r>
            <a:endParaRPr lang="en-US" sz="2000" dirty="0" smtClean="0">
              <a:solidFill>
                <a:srgbClr val="FFFFFF"/>
              </a:solidFill>
              <a:latin typeface="Arial" pitchFamily="34" charset="0"/>
              <a:cs typeface="Arial" pitchFamily="34" charset="0"/>
            </a:endParaRPr>
          </a:p>
          <a:p>
            <a:r>
              <a:rPr lang="en-US" sz="2000" dirty="0" err="1" smtClean="0">
                <a:solidFill>
                  <a:srgbClr val="FFFFFF"/>
                </a:solidFill>
                <a:latin typeface="Arial" pitchFamily="34" charset="0"/>
                <a:cs typeface="Arial" pitchFamily="34" charset="0"/>
              </a:rPr>
              <a:t>Patras</a:t>
            </a:r>
            <a:r>
              <a:rPr lang="en-US" sz="2000" dirty="0" smtClean="0">
                <a:solidFill>
                  <a:srgbClr val="FFFFFF"/>
                </a:solidFill>
                <a:latin typeface="Arial" pitchFamily="34" charset="0"/>
                <a:cs typeface="Arial" pitchFamily="34" charset="0"/>
              </a:rPr>
              <a:t>, Greece</a:t>
            </a:r>
            <a:endParaRPr lang="en-US" sz="2000" dirty="0">
              <a:solidFill>
                <a:srgbClr val="FFFFFF"/>
              </a:solidFill>
            </a:endParaRPr>
          </a:p>
        </p:txBody>
      </p:sp>
      <p:pic>
        <p:nvPicPr>
          <p:cNvPr id="182" name="Picture 181"/>
          <p:cNvPicPr>
            <a:picLocks noChangeAspect="1"/>
          </p:cNvPicPr>
          <p:nvPr/>
        </p:nvPicPr>
        <p:blipFill>
          <a:blip r:embed="rId46" cstate="print"/>
          <a:stretch>
            <a:fillRect/>
          </a:stretch>
        </p:blipFill>
        <p:spPr>
          <a:xfrm>
            <a:off x="4724400" y="32451675"/>
            <a:ext cx="1828800" cy="1371600"/>
          </a:xfrm>
          <a:prstGeom prst="rect">
            <a:avLst/>
          </a:prstGeom>
        </p:spPr>
      </p:pic>
      <p:pic>
        <p:nvPicPr>
          <p:cNvPr id="185" name="Picture 184"/>
          <p:cNvPicPr>
            <a:picLocks noChangeAspect="1"/>
          </p:cNvPicPr>
          <p:nvPr/>
        </p:nvPicPr>
        <p:blipFill>
          <a:blip r:embed="rId47" cstate="print"/>
          <a:stretch>
            <a:fillRect/>
          </a:stretch>
        </p:blipFill>
        <p:spPr>
          <a:xfrm>
            <a:off x="23164800" y="31918275"/>
            <a:ext cx="1828800" cy="1374512"/>
          </a:xfrm>
          <a:prstGeom prst="rect">
            <a:avLst/>
          </a:prstGeom>
        </p:spPr>
      </p:pic>
      <p:pic>
        <p:nvPicPr>
          <p:cNvPr id="186" name="Picture 185"/>
          <p:cNvPicPr>
            <a:picLocks noChangeAspect="1"/>
          </p:cNvPicPr>
          <p:nvPr/>
        </p:nvPicPr>
        <p:blipFill>
          <a:blip r:embed="rId48" cstate="print"/>
          <a:stretch>
            <a:fillRect/>
          </a:stretch>
        </p:blipFill>
        <p:spPr>
          <a:xfrm>
            <a:off x="17068800" y="32070675"/>
            <a:ext cx="6032500" cy="1498600"/>
          </a:xfrm>
          <a:prstGeom prst="rect">
            <a:avLst/>
          </a:prstGeom>
        </p:spPr>
      </p:pic>
      <p:pic>
        <p:nvPicPr>
          <p:cNvPr id="187" name="Picture 186"/>
          <p:cNvPicPr>
            <a:picLocks noChangeAspect="1"/>
          </p:cNvPicPr>
          <p:nvPr/>
        </p:nvPicPr>
        <p:blipFill>
          <a:blip r:embed="rId49" cstate="print"/>
          <a:stretch>
            <a:fillRect/>
          </a:stretch>
        </p:blipFill>
        <p:spPr>
          <a:xfrm>
            <a:off x="10668000" y="32223075"/>
            <a:ext cx="4173034" cy="2326057"/>
          </a:xfrm>
          <a:prstGeom prst="rect">
            <a:avLst/>
          </a:prstGeom>
        </p:spPr>
      </p:pic>
      <p:pic>
        <p:nvPicPr>
          <p:cNvPr id="188" name="Picture 187" descr="1212.png"/>
          <p:cNvPicPr>
            <a:picLocks noChangeAspect="1"/>
          </p:cNvPicPr>
          <p:nvPr/>
        </p:nvPicPr>
        <p:blipFill>
          <a:blip r:embed="rId50" cstate="print"/>
          <a:stretch>
            <a:fillRect/>
          </a:stretch>
        </p:blipFill>
        <p:spPr>
          <a:xfrm>
            <a:off x="8305800" y="31994475"/>
            <a:ext cx="2362200" cy="2406602"/>
          </a:xfrm>
          <a:prstGeom prst="rect">
            <a:avLst/>
          </a:prstGeom>
        </p:spPr>
      </p:pic>
      <p:pic>
        <p:nvPicPr>
          <p:cNvPr id="189" name="Picture 188"/>
          <p:cNvPicPr>
            <a:picLocks noChangeAspect="1"/>
          </p:cNvPicPr>
          <p:nvPr/>
        </p:nvPicPr>
        <p:blipFill>
          <a:blip r:embed="rId51" cstate="print"/>
          <a:stretch>
            <a:fillRect/>
          </a:stretch>
        </p:blipFill>
        <p:spPr>
          <a:xfrm>
            <a:off x="15621000" y="32574489"/>
            <a:ext cx="1219200" cy="1708471"/>
          </a:xfrm>
          <a:prstGeom prst="rect">
            <a:avLst/>
          </a:prstGeom>
        </p:spPr>
      </p:pic>
      <p:sp>
        <p:nvSpPr>
          <p:cNvPr id="190" name="Rectangle 189"/>
          <p:cNvSpPr/>
          <p:nvPr/>
        </p:nvSpPr>
        <p:spPr>
          <a:xfrm>
            <a:off x="23545800" y="30089475"/>
            <a:ext cx="5257800" cy="1077218"/>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r>
              <a:rPr lang="en-US" sz="3200" b="1" dirty="0" smtClean="0">
                <a:latin typeface="Arial" pitchFamily="34" charset="0"/>
                <a:cs typeface="Arial" pitchFamily="34" charset="0"/>
              </a:rPr>
              <a:t>WP 2 </a:t>
            </a:r>
            <a:r>
              <a:rPr lang="en-US" sz="3200" b="1"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Materials resources</a:t>
            </a:r>
          </a:p>
          <a:p>
            <a:pPr lvl="0" algn="r"/>
            <a:r>
              <a:rPr lang="en-US" sz="3200" b="1" dirty="0" smtClean="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Upgrade/acquisition</a:t>
            </a:r>
          </a:p>
        </p:txBody>
      </p:sp>
      <p:pic>
        <p:nvPicPr>
          <p:cNvPr id="193" name="Picture 192"/>
          <p:cNvPicPr>
            <a:picLocks noChangeAspect="1"/>
          </p:cNvPicPr>
          <p:nvPr/>
        </p:nvPicPr>
        <p:blipFill>
          <a:blip r:embed="rId52" cstate="print"/>
          <a:stretch>
            <a:fillRect/>
          </a:stretch>
        </p:blipFill>
        <p:spPr>
          <a:xfrm>
            <a:off x="26047700" y="34204275"/>
            <a:ext cx="2451100" cy="1828800"/>
          </a:xfrm>
          <a:prstGeom prst="rect">
            <a:avLst/>
          </a:prstGeom>
        </p:spPr>
      </p:pic>
      <p:sp>
        <p:nvSpPr>
          <p:cNvPr id="194" name="Rectangle 193"/>
          <p:cNvSpPr/>
          <p:nvPr/>
        </p:nvSpPr>
        <p:spPr>
          <a:xfrm>
            <a:off x="25984200" y="36261675"/>
            <a:ext cx="2408457" cy="707886"/>
          </a:xfrm>
          <a:prstGeom prst="rect">
            <a:avLst/>
          </a:prstGeom>
        </p:spPr>
        <p:txBody>
          <a:bodyPr wrap="none">
            <a:spAutoFit/>
          </a:bodyPr>
          <a:lstStyle/>
          <a:p>
            <a:r>
              <a:rPr lang="en-US" sz="2000" dirty="0" smtClean="0">
                <a:solidFill>
                  <a:srgbClr val="FFFFFF"/>
                </a:solidFill>
                <a:latin typeface="Arial" pitchFamily="34" charset="0"/>
                <a:cs typeface="Arial" pitchFamily="34" charset="0"/>
              </a:rPr>
              <a:t>ETAM </a:t>
            </a:r>
          </a:p>
          <a:p>
            <a:r>
              <a:rPr lang="en-US" sz="2000" dirty="0" smtClean="0">
                <a:solidFill>
                  <a:srgbClr val="FFFFFF"/>
                </a:solidFill>
                <a:latin typeface="Arial" pitchFamily="34" charset="0"/>
                <a:cs typeface="Arial" pitchFamily="34" charset="0"/>
              </a:rPr>
              <a:t>Consulting services</a:t>
            </a:r>
            <a:endParaRPr lang="en-US" sz="2000" dirty="0">
              <a:solidFill>
                <a:srgbClr val="FFFFFF"/>
              </a:solidFill>
            </a:endParaRPr>
          </a:p>
        </p:txBody>
      </p:sp>
      <p:pic>
        <p:nvPicPr>
          <p:cNvPr id="196" name="Picture 195"/>
          <p:cNvPicPr>
            <a:picLocks noChangeAspect="1"/>
          </p:cNvPicPr>
          <p:nvPr/>
        </p:nvPicPr>
        <p:blipFill>
          <a:blip r:embed="rId53" cstate="print"/>
          <a:stretch>
            <a:fillRect/>
          </a:stretch>
        </p:blipFill>
        <p:spPr>
          <a:xfrm>
            <a:off x="11811000" y="30546675"/>
            <a:ext cx="6743700" cy="1320751"/>
          </a:xfrm>
          <a:prstGeom prst="rect">
            <a:avLst/>
          </a:prstGeom>
        </p:spPr>
      </p:pic>
      <p:pic>
        <p:nvPicPr>
          <p:cNvPr id="197" name="Picture 196"/>
          <p:cNvPicPr>
            <a:picLocks noChangeAspect="1"/>
          </p:cNvPicPr>
          <p:nvPr/>
        </p:nvPicPr>
        <p:blipFill>
          <a:blip r:embed="rId54" cstate="print"/>
          <a:stretch>
            <a:fillRect/>
          </a:stretch>
        </p:blipFill>
        <p:spPr>
          <a:xfrm>
            <a:off x="4114800" y="29556075"/>
            <a:ext cx="6705600" cy="1277257"/>
          </a:xfrm>
          <a:prstGeom prst="rect">
            <a:avLst/>
          </a:prstGeom>
        </p:spPr>
      </p:pic>
      <p:pic>
        <p:nvPicPr>
          <p:cNvPr id="198" name="Picture 197"/>
          <p:cNvPicPr>
            <a:picLocks noChangeAspect="1"/>
          </p:cNvPicPr>
          <p:nvPr/>
        </p:nvPicPr>
        <p:blipFill>
          <a:blip r:embed="rId55" cstate="print"/>
          <a:stretch>
            <a:fillRect/>
          </a:stretch>
        </p:blipFill>
        <p:spPr>
          <a:xfrm>
            <a:off x="10134600" y="30546675"/>
            <a:ext cx="863600" cy="1219200"/>
          </a:xfrm>
          <a:prstGeom prst="rect">
            <a:avLst/>
          </a:prstGeom>
        </p:spPr>
      </p:pic>
      <p:pic>
        <p:nvPicPr>
          <p:cNvPr id="199" name="Picture 198"/>
          <p:cNvPicPr>
            <a:picLocks noChangeAspect="1"/>
          </p:cNvPicPr>
          <p:nvPr/>
        </p:nvPicPr>
        <p:blipFill>
          <a:blip r:embed="rId56" cstate="print"/>
          <a:stretch>
            <a:fillRect/>
          </a:stretch>
        </p:blipFill>
        <p:spPr>
          <a:xfrm>
            <a:off x="18715892" y="30622875"/>
            <a:ext cx="1172308" cy="1219200"/>
          </a:xfrm>
          <a:prstGeom prst="rect">
            <a:avLst/>
          </a:prstGeom>
        </p:spPr>
      </p:pic>
      <p:sp>
        <p:nvSpPr>
          <p:cNvPr id="200" name="Rectangle 199"/>
          <p:cNvSpPr/>
          <p:nvPr/>
        </p:nvSpPr>
        <p:spPr>
          <a:xfrm>
            <a:off x="14859000" y="30470475"/>
            <a:ext cx="1273080" cy="400110"/>
          </a:xfrm>
          <a:prstGeom prst="rect">
            <a:avLst/>
          </a:prstGeom>
        </p:spPr>
        <p:txBody>
          <a:bodyPr wrap="none">
            <a:spAutoFit/>
          </a:bodyPr>
          <a:lstStyle/>
          <a:p>
            <a:r>
              <a:rPr lang="en-US" sz="2000" dirty="0" smtClean="0"/>
              <a:t>prefecture</a:t>
            </a:r>
            <a:endParaRPr lang="en-US" sz="2000" dirty="0"/>
          </a:p>
        </p:txBody>
      </p:sp>
      <p:sp>
        <p:nvSpPr>
          <p:cNvPr id="201" name="Rectangle 200"/>
          <p:cNvSpPr/>
          <p:nvPr/>
        </p:nvSpPr>
        <p:spPr>
          <a:xfrm>
            <a:off x="6629400" y="30603765"/>
            <a:ext cx="2286000" cy="400110"/>
          </a:xfrm>
          <a:prstGeom prst="rect">
            <a:avLst/>
          </a:prstGeom>
        </p:spPr>
        <p:txBody>
          <a:bodyPr wrap="square">
            <a:spAutoFit/>
          </a:bodyPr>
          <a:lstStyle/>
          <a:p>
            <a:r>
              <a:rPr lang="en-US" sz="2000" dirty="0" smtClean="0"/>
              <a:t>municipality</a:t>
            </a:r>
            <a:endParaRPr lang="en-US" sz="2000" dirty="0"/>
          </a:p>
        </p:txBody>
      </p:sp>
      <p:pic>
        <p:nvPicPr>
          <p:cNvPr id="202" name="Picture 201"/>
          <p:cNvPicPr>
            <a:picLocks noChangeAspect="1"/>
          </p:cNvPicPr>
          <p:nvPr/>
        </p:nvPicPr>
        <p:blipFill>
          <a:blip r:embed="rId57" cstate="print"/>
          <a:stretch>
            <a:fillRect/>
          </a:stretch>
        </p:blipFill>
        <p:spPr>
          <a:xfrm>
            <a:off x="20193000" y="30644263"/>
            <a:ext cx="1524000" cy="1223211"/>
          </a:xfrm>
          <a:prstGeom prst="rect">
            <a:avLst/>
          </a:prstGeom>
        </p:spPr>
      </p:pic>
      <p:pic>
        <p:nvPicPr>
          <p:cNvPr id="203" name="Picture 202"/>
          <p:cNvPicPr>
            <a:picLocks noChangeAspect="1"/>
          </p:cNvPicPr>
          <p:nvPr/>
        </p:nvPicPr>
        <p:blipFill>
          <a:blip r:embed="rId58" cstate="print"/>
          <a:stretch>
            <a:fillRect/>
          </a:stretch>
        </p:blipFill>
        <p:spPr>
          <a:xfrm>
            <a:off x="21869400" y="30622875"/>
            <a:ext cx="1320800" cy="1280532"/>
          </a:xfrm>
          <a:prstGeom prst="rect">
            <a:avLst/>
          </a:prstGeom>
        </p:spPr>
      </p:pic>
      <p:sp>
        <p:nvSpPr>
          <p:cNvPr id="204" name="Rectangle 203"/>
          <p:cNvSpPr/>
          <p:nvPr/>
        </p:nvSpPr>
        <p:spPr>
          <a:xfrm>
            <a:off x="3886200" y="30775275"/>
            <a:ext cx="5390468" cy="1323439"/>
          </a:xfrm>
          <a:prstGeom prst="rect">
            <a:avLst/>
          </a:prstGeom>
        </p:spPr>
        <p:txBody>
          <a:bodyPr wrap="none">
            <a:prstTxWarp prst="textTriangl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Collaborative Entities</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p>
        </p:txBody>
      </p:sp>
      <p:sp>
        <p:nvSpPr>
          <p:cNvPr id="205" name="Rectangle 204"/>
          <p:cNvSpPr/>
          <p:nvPr/>
        </p:nvSpPr>
        <p:spPr>
          <a:xfrm>
            <a:off x="17297400" y="28489275"/>
            <a:ext cx="5390468" cy="1323439"/>
          </a:xfrm>
          <a:prstGeom prst="rect">
            <a:avLst/>
          </a:prstGeom>
        </p:spPr>
        <p:txBody>
          <a:bodyPr wrap="none">
            <a:prstTxWarp prst="textTriangl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Expected Impact</a:t>
            </a: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147" name="TextBox 146"/>
          <p:cNvSpPr txBox="1"/>
          <p:nvPr/>
        </p:nvSpPr>
        <p:spPr>
          <a:xfrm>
            <a:off x="9829800" y="24069675"/>
            <a:ext cx="1880910" cy="523190"/>
          </a:xfrm>
          <a:prstGeom prst="rect">
            <a:avLst/>
          </a:prstGeom>
          <a:noFill/>
        </p:spPr>
        <p:txBody>
          <a:bodyPr wrap="none" lIns="91411" tIns="45705" rIns="91411" bIns="45705" rtlCol="0">
            <a:spAutoFit/>
          </a:bodyPr>
          <a:lstStyle/>
          <a:p>
            <a:r>
              <a:rPr lang="en-US" sz="2800" b="1" dirty="0" err="1" smtClean="0">
                <a:latin typeface="Arial" pitchFamily="34" charset="0"/>
                <a:cs typeface="Arial" pitchFamily="34" charset="0"/>
              </a:rPr>
              <a:t>Uv</a:t>
            </a:r>
            <a:r>
              <a:rPr lang="en-US" sz="2800" b="1" dirty="0" smtClean="0">
                <a:latin typeface="Arial" pitchFamily="34" charset="0"/>
                <a:cs typeface="Arial" pitchFamily="34" charset="0"/>
              </a:rPr>
              <a:t>-visible</a:t>
            </a:r>
            <a:endParaRPr lang="el-GR" sz="1800" b="1" dirty="0">
              <a:latin typeface="Arial" pitchFamily="34" charset="0"/>
              <a:cs typeface="Arial" pitchFamily="34" charset="0"/>
            </a:endParaRPr>
          </a:p>
        </p:txBody>
      </p:sp>
      <p:sp>
        <p:nvSpPr>
          <p:cNvPr id="206" name="TextBox 205"/>
          <p:cNvSpPr txBox="1"/>
          <p:nvPr/>
        </p:nvSpPr>
        <p:spPr>
          <a:xfrm>
            <a:off x="6781800" y="26736675"/>
            <a:ext cx="1082289" cy="523190"/>
          </a:xfrm>
          <a:prstGeom prst="rect">
            <a:avLst/>
          </a:prstGeom>
          <a:noFill/>
        </p:spPr>
        <p:txBody>
          <a:bodyPr wrap="none" lIns="91411" tIns="45705" rIns="91411" bIns="45705" rtlCol="0">
            <a:spAutoFit/>
          </a:bodyPr>
          <a:lstStyle/>
          <a:p>
            <a:r>
              <a:rPr lang="en-US" sz="2800" b="1" dirty="0" smtClean="0">
                <a:latin typeface="Arial" pitchFamily="34" charset="0"/>
                <a:cs typeface="Arial" pitchFamily="34" charset="0"/>
              </a:rPr>
              <a:t>FT-IR</a:t>
            </a:r>
            <a:endParaRPr lang="el-GR" sz="1800" b="1" dirty="0">
              <a:latin typeface="Arial" pitchFamily="34" charset="0"/>
              <a:cs typeface="Arial" pitchFamily="34" charset="0"/>
            </a:endParaRPr>
          </a:p>
        </p:txBody>
      </p:sp>
      <p:pic>
        <p:nvPicPr>
          <p:cNvPr id="207" name="Picture 206"/>
          <p:cNvPicPr>
            <a:picLocks noChangeAspect="1"/>
          </p:cNvPicPr>
          <p:nvPr/>
        </p:nvPicPr>
        <p:blipFill>
          <a:blip r:embed="rId59" cstate="print"/>
          <a:stretch>
            <a:fillRect/>
          </a:stretch>
        </p:blipFill>
        <p:spPr>
          <a:xfrm>
            <a:off x="24276050" y="31308675"/>
            <a:ext cx="4527550" cy="890766"/>
          </a:xfrm>
          <a:prstGeom prst="rect">
            <a:avLst/>
          </a:prstGeom>
        </p:spPr>
      </p:pic>
      <p:sp>
        <p:nvSpPr>
          <p:cNvPr id="208" name="Oval 207"/>
          <p:cNvSpPr/>
          <p:nvPr/>
        </p:nvSpPr>
        <p:spPr>
          <a:xfrm>
            <a:off x="20040600" y="23079075"/>
            <a:ext cx="8610600" cy="5867400"/>
          </a:xfrm>
          <a:prstGeom prst="ellipse">
            <a:avLst/>
          </a:prstGeom>
          <a:noFill/>
          <a:ln w="269875" cmpd="sng">
            <a:gradFill flip="none" rotWithShape="1">
              <a:gsLst>
                <a:gs pos="34000">
                  <a:schemeClr val="accent1">
                    <a:shade val="95000"/>
                    <a:satMod val="105000"/>
                    <a:alpha val="75000"/>
                  </a:schemeClr>
                </a:gs>
                <a:gs pos="61000">
                  <a:schemeClr val="accent5">
                    <a:lumMod val="50000"/>
                    <a:alpha val="27000"/>
                  </a:schemeClr>
                </a:gs>
              </a:gsLst>
              <a:lin ang="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Line Callout 1 (Accent Bar) 208"/>
          <p:cNvSpPr/>
          <p:nvPr/>
        </p:nvSpPr>
        <p:spPr>
          <a:xfrm rot="5400000">
            <a:off x="20193000" y="16297275"/>
            <a:ext cx="3429000" cy="4343400"/>
          </a:xfrm>
          <a:prstGeom prst="accentCallout1">
            <a:avLst>
              <a:gd name="adj1" fmla="val 18750"/>
              <a:gd name="adj2" fmla="val -8333"/>
              <a:gd name="adj3" fmla="val 4196"/>
              <a:gd name="adj4" fmla="val -14608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wn Arrow 122"/>
          <p:cNvSpPr/>
          <p:nvPr/>
        </p:nvSpPr>
        <p:spPr>
          <a:xfrm rot="18358614">
            <a:off x="11666755" y="31672040"/>
            <a:ext cx="838200" cy="2667000"/>
          </a:xfrm>
          <a:prstGeom prst="downArrow">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wn Arrow 123"/>
          <p:cNvSpPr/>
          <p:nvPr/>
        </p:nvSpPr>
        <p:spPr>
          <a:xfrm rot="18358614">
            <a:off x="15400555" y="31824440"/>
            <a:ext cx="838200" cy="2667000"/>
          </a:xfrm>
          <a:prstGeom prst="downArrow">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wn Arrow 124"/>
          <p:cNvSpPr/>
          <p:nvPr/>
        </p:nvSpPr>
        <p:spPr>
          <a:xfrm rot="18358614">
            <a:off x="19422845" y="31783510"/>
            <a:ext cx="838200" cy="2667000"/>
          </a:xfrm>
          <a:prstGeom prst="downArrow">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wn Arrow 125"/>
          <p:cNvSpPr/>
          <p:nvPr/>
        </p:nvSpPr>
        <p:spPr>
          <a:xfrm rot="18358614">
            <a:off x="23461445" y="31631110"/>
            <a:ext cx="838200" cy="2667000"/>
          </a:xfrm>
          <a:prstGeom prst="downArrow">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wn Arrow 126"/>
          <p:cNvSpPr/>
          <p:nvPr/>
        </p:nvSpPr>
        <p:spPr>
          <a:xfrm rot="18358614">
            <a:off x="26357044" y="32621711"/>
            <a:ext cx="838200" cy="2667000"/>
          </a:xfrm>
          <a:prstGeom prst="downArrow">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wn Arrow 127"/>
          <p:cNvSpPr/>
          <p:nvPr/>
        </p:nvSpPr>
        <p:spPr>
          <a:xfrm rot="18358614">
            <a:off x="8983445" y="31824440"/>
            <a:ext cx="838200" cy="2667000"/>
          </a:xfrm>
          <a:prstGeom prst="downArrow">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wn Arrow 128"/>
          <p:cNvSpPr/>
          <p:nvPr/>
        </p:nvSpPr>
        <p:spPr>
          <a:xfrm rot="18358614">
            <a:off x="6087845" y="31976840"/>
            <a:ext cx="838200" cy="2667000"/>
          </a:xfrm>
          <a:prstGeom prst="downArrow">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Down Arrow 130"/>
          <p:cNvSpPr/>
          <p:nvPr/>
        </p:nvSpPr>
        <p:spPr>
          <a:xfrm rot="18358614">
            <a:off x="23004243" y="29421310"/>
            <a:ext cx="838200" cy="2667000"/>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Down Arrow 131"/>
          <p:cNvSpPr/>
          <p:nvPr/>
        </p:nvSpPr>
        <p:spPr>
          <a:xfrm rot="18358614">
            <a:off x="23489601" y="29374073"/>
            <a:ext cx="838200" cy="1418337"/>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Down Arrow 132"/>
          <p:cNvSpPr/>
          <p:nvPr/>
        </p:nvSpPr>
        <p:spPr>
          <a:xfrm rot="16352797">
            <a:off x="24387190" y="28916103"/>
            <a:ext cx="838200" cy="1418337"/>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Down Arrow 134"/>
          <p:cNvSpPr/>
          <p:nvPr/>
        </p:nvSpPr>
        <p:spPr>
          <a:xfrm rot="19278401">
            <a:off x="20470641" y="30179769"/>
            <a:ext cx="838200" cy="922799"/>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Down Arrow 137"/>
          <p:cNvSpPr/>
          <p:nvPr/>
        </p:nvSpPr>
        <p:spPr>
          <a:xfrm rot="4607629">
            <a:off x="13445292" y="27989933"/>
            <a:ext cx="838200" cy="5117423"/>
          </a:xfrm>
          <a:prstGeom prst="downArrow">
            <a:avLst/>
          </a:prstGeom>
          <a:solidFill>
            <a:srgbClr val="CCFFCC">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4191000" y="1590675"/>
            <a:ext cx="7894108" cy="1015663"/>
          </a:xfrm>
          <a:prstGeom prst="rect">
            <a:avLst/>
          </a:prstGeom>
        </p:spPr>
        <p:txBody>
          <a:bodyPr wrap="none">
            <a:spAutoFit/>
          </a:bodyPr>
          <a:lstStyle/>
          <a:p>
            <a:r>
              <a:rPr lang="en-US" sz="6000" b="1" dirty="0" smtClean="0">
                <a:solidFill>
                  <a:schemeClr val="accent6"/>
                </a:solidFill>
                <a:effectLst>
                  <a:outerShdw blurRad="50800" dist="38100" dir="2700000">
                    <a:srgbClr val="000000">
                      <a:alpha val="43000"/>
                    </a:srgbClr>
                  </a:outerShdw>
                </a:effectLst>
                <a:latin typeface="Jazz LET"/>
                <a:cs typeface="Jazz LET"/>
              </a:rPr>
              <a:t>Research Potential</a:t>
            </a:r>
            <a:endParaRPr lang="en-US" sz="6000" dirty="0">
              <a:solidFill>
                <a:schemeClr val="accent6"/>
              </a:solidFill>
            </a:endParaRPr>
          </a:p>
        </p:txBody>
      </p:sp>
      <p:sp>
        <p:nvSpPr>
          <p:cNvPr id="166" name="Rectangle 165"/>
          <p:cNvSpPr/>
          <p:nvPr/>
        </p:nvSpPr>
        <p:spPr>
          <a:xfrm>
            <a:off x="16230600" y="37709475"/>
            <a:ext cx="6860088" cy="1323439"/>
          </a:xfrm>
          <a:prstGeom prst="rect">
            <a:avLst/>
          </a:prstGeom>
        </p:spPr>
        <p:txBody>
          <a:bodyPr wrap="none">
            <a:prstTxWarp prst="textInflateBottom">
              <a:avLst/>
            </a:prstTxWarp>
            <a:spAutoFit/>
          </a:bodyPr>
          <a:lstStyle/>
          <a:p>
            <a:r>
              <a:rPr lang="en-US" sz="8000" dirty="0" err="1" smtClean="0">
                <a:solidFill>
                  <a:srgbClr val="FFFF00"/>
                </a:solidFill>
                <a:effectLst>
                  <a:outerShdw blurRad="60007" dist="310007" dir="7680000" sy="30000" kx="1300200" algn="ctr">
                    <a:srgbClr val="000000">
                      <a:alpha val="32000"/>
                    </a:srgbClr>
                  </a:outerShdw>
                </a:effectLst>
                <a:latin typeface="Apple Symbols"/>
                <a:cs typeface="Apple Symbols"/>
              </a:rPr>
              <a:t>www.biosolenuti.gr</a:t>
            </a:r>
            <a:endParaRPr lang="en-US" dirty="0">
              <a:solidFill>
                <a:srgbClr val="FFFF00"/>
              </a:solidFill>
              <a:effectLst>
                <a:outerShdw blurRad="60007" dist="310007" dir="7680000" sy="30000" kx="1300200" algn="ctr">
                  <a:srgbClr val="000000">
                    <a:alpha val="32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516</Words>
  <Application>Microsoft Office PowerPoint</Application>
  <PresentationFormat>Προσαρμογή</PresentationFormat>
  <Paragraphs>77</Paragraphs>
  <Slides>1</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1</vt:i4>
      </vt:variant>
    </vt:vector>
  </HeadingPairs>
  <TitlesOfParts>
    <vt:vector size="3" baseType="lpstr">
      <vt:lpstr>Office Theme</vt:lpstr>
      <vt:lpstr>Custom Design</vt:lpstr>
      <vt:lpstr>Διαφάνεια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Kalliopi</dc:creator>
  <cp:lastModifiedBy>Coutsolelos</cp:lastModifiedBy>
  <cp:revision>93</cp:revision>
  <cp:lastPrinted>2010-03-04T17:27:05Z</cp:lastPrinted>
  <dcterms:created xsi:type="dcterms:W3CDTF">2010-03-04T17:08:40Z</dcterms:created>
  <dcterms:modified xsi:type="dcterms:W3CDTF">2010-03-04T18:05:20Z</dcterms:modified>
</cp:coreProperties>
</file>